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Cabin" charset="1" panose="00000500000000000000"/>
      <p:regular r:id="rId28"/>
    </p:embeddedFont>
    <p:embeddedFont>
      <p:font typeface="Saira ExtraCondensed Medium" charset="1" panose="00000608000000000000"/>
      <p:regular r:id="rId29"/>
    </p:embeddedFont>
    <p:embeddedFont>
      <p:font typeface="Cabin Medium" charset="1" panose="00000600000000000000"/>
      <p:regular r:id="rId30"/>
    </p:embeddedFont>
    <p:embeddedFont>
      <p:font typeface="Saira ExtraCondensed" charset="1" panose="00000508000000000000"/>
      <p:regular r:id="rId31"/>
    </p:embeddedFont>
    <p:embeddedFont>
      <p:font typeface="Tahoma Bold" charset="1" panose="020B08040305040402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slide2.xml" Type="http://schemas.openxmlformats.org/officeDocument/2006/relationships/slide"/><Relationship Id="rId3"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slide3.xml" Type="http://schemas.openxmlformats.org/officeDocument/2006/relationships/slide"/><Relationship Id="rId3" Target="slide5.xml" Type="http://schemas.openxmlformats.org/officeDocument/2006/relationships/slide"/><Relationship Id="rId4" Target="slide7.xml" Type="http://schemas.openxmlformats.org/officeDocument/2006/relationships/slide"/><Relationship Id="rId5" Target="slide11.xml" Type="http://schemas.openxmlformats.org/officeDocument/2006/relationships/slide"/><Relationship Id="rId6" Target="slide12.xml" Type="http://schemas.openxmlformats.org/officeDocument/2006/relationships/slide"/><Relationship Id="rId7" Target="../media/image6.png" Type="http://schemas.openxmlformats.org/officeDocument/2006/relationships/image"/><Relationship Id="rId8" Target="../media/image7.svg" Type="http://schemas.openxmlformats.org/officeDocument/2006/relationships/image"/><Relationship Id="rId9"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slide2.xml" Type="http://schemas.openxmlformats.org/officeDocument/2006/relationship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3927"/>
        </a:solidFill>
      </p:bgPr>
    </p:bg>
    <p:spTree>
      <p:nvGrpSpPr>
        <p:cNvPr id="1" name=""/>
        <p:cNvGrpSpPr/>
        <p:nvPr/>
      </p:nvGrpSpPr>
      <p:grpSpPr>
        <a:xfrm>
          <a:off x="0" y="0"/>
          <a:ext cx="0" cy="0"/>
          <a:chOff x="0" y="0"/>
          <a:chExt cx="0" cy="0"/>
        </a:xfrm>
      </p:grpSpPr>
      <p:grpSp>
        <p:nvGrpSpPr>
          <p:cNvPr name="Group 2" id="2"/>
          <p:cNvGrpSpPr/>
          <p:nvPr/>
        </p:nvGrpSpPr>
        <p:grpSpPr>
          <a:xfrm rot="0">
            <a:off x="839512" y="1028700"/>
            <a:ext cx="11635852" cy="3105141"/>
            <a:chOff x="0" y="0"/>
            <a:chExt cx="15514470" cy="4140189"/>
          </a:xfrm>
        </p:grpSpPr>
        <p:sp>
          <p:nvSpPr>
            <p:cNvPr name="TextBox 3" id="3"/>
            <p:cNvSpPr txBox="true"/>
            <p:nvPr/>
          </p:nvSpPr>
          <p:spPr>
            <a:xfrm rot="0">
              <a:off x="0" y="3340089"/>
              <a:ext cx="14612443" cy="800100"/>
            </a:xfrm>
            <a:prstGeom prst="rect">
              <a:avLst/>
            </a:prstGeom>
          </p:spPr>
          <p:txBody>
            <a:bodyPr anchor="t" rtlCol="false" tIns="0" lIns="0" bIns="0" rIns="0">
              <a:spAutoFit/>
            </a:bodyPr>
            <a:lstStyle/>
            <a:p>
              <a:pPr algn="l">
                <a:lnSpc>
                  <a:spcPts val="4799"/>
                </a:lnSpc>
              </a:pPr>
              <a:r>
                <a:rPr lang="en-US" sz="3999" spc="-119">
                  <a:solidFill>
                    <a:srgbClr val="FCFEF1"/>
                  </a:solidFill>
                  <a:latin typeface="Cabin"/>
                  <a:ea typeface="Cabin"/>
                  <a:cs typeface="Cabin"/>
                  <a:sym typeface="Cabin"/>
                </a:rPr>
                <a:t>TRANG WEB THỨC ĂN NHANH</a:t>
              </a:r>
            </a:p>
          </p:txBody>
        </p:sp>
        <p:sp>
          <p:nvSpPr>
            <p:cNvPr name="TextBox 4" id="4"/>
            <p:cNvSpPr txBox="true"/>
            <p:nvPr/>
          </p:nvSpPr>
          <p:spPr>
            <a:xfrm rot="0">
              <a:off x="0" y="161925"/>
              <a:ext cx="15514470" cy="3178164"/>
            </a:xfrm>
            <a:prstGeom prst="rect">
              <a:avLst/>
            </a:prstGeom>
          </p:spPr>
          <p:txBody>
            <a:bodyPr anchor="t" rtlCol="false" tIns="0" lIns="0" bIns="0" rIns="0">
              <a:spAutoFit/>
            </a:bodyPr>
            <a:lstStyle/>
            <a:p>
              <a:pPr algn="l">
                <a:lnSpc>
                  <a:spcPts val="18149"/>
                </a:lnSpc>
              </a:pPr>
              <a:r>
                <a:rPr lang="en-US" sz="16499" spc="-494">
                  <a:solidFill>
                    <a:srgbClr val="FCFEF1"/>
                  </a:solidFill>
                  <a:latin typeface="Saira ExtraCondensed Medium"/>
                  <a:ea typeface="Saira ExtraCondensed Medium"/>
                  <a:cs typeface="Saira ExtraCondensed Medium"/>
                  <a:sym typeface="Saira ExtraCondensed Medium"/>
                </a:rPr>
                <a:t>FAST FOOD</a:t>
              </a:r>
            </a:p>
          </p:txBody>
        </p:sp>
      </p:grpSp>
      <p:sp>
        <p:nvSpPr>
          <p:cNvPr name="AutoShape 5" id="5"/>
          <p:cNvSpPr/>
          <p:nvPr/>
        </p:nvSpPr>
        <p:spPr>
          <a:xfrm flipV="true">
            <a:off x="839512" y="4979401"/>
            <a:ext cx="10959332" cy="16512"/>
          </a:xfrm>
          <a:prstGeom prst="line">
            <a:avLst/>
          </a:prstGeom>
          <a:ln cap="flat" w="9525">
            <a:solidFill>
              <a:srgbClr val="FCFEF1"/>
            </a:solidFill>
            <a:prstDash val="solid"/>
            <a:headEnd type="none" len="sm" w="sm"/>
            <a:tailEnd type="none" len="sm" w="sm"/>
          </a:ln>
        </p:spPr>
      </p:sp>
      <p:grpSp>
        <p:nvGrpSpPr>
          <p:cNvPr name="Group 6" id="6"/>
          <p:cNvGrpSpPr/>
          <p:nvPr/>
        </p:nvGrpSpPr>
        <p:grpSpPr>
          <a:xfrm rot="0">
            <a:off x="12799964" y="2361369"/>
            <a:ext cx="4808266" cy="5564262"/>
            <a:chOff x="0" y="0"/>
            <a:chExt cx="6411021" cy="7419016"/>
          </a:xfrm>
        </p:grpSpPr>
        <p:sp>
          <p:nvSpPr>
            <p:cNvPr name="Freeform 7" id="7"/>
            <p:cNvSpPr/>
            <p:nvPr/>
          </p:nvSpPr>
          <p:spPr>
            <a:xfrm flipH="false" flipV="false" rot="0">
              <a:off x="1738671" y="2865599"/>
              <a:ext cx="4672350" cy="4553417"/>
            </a:xfrm>
            <a:custGeom>
              <a:avLst/>
              <a:gdLst/>
              <a:ahLst/>
              <a:cxnLst/>
              <a:rect r="r" b="b" t="t" l="l"/>
              <a:pathLst>
                <a:path h="4553417" w="4672350">
                  <a:moveTo>
                    <a:pt x="0" y="0"/>
                  </a:moveTo>
                  <a:lnTo>
                    <a:pt x="4672350" y="0"/>
                  </a:lnTo>
                  <a:lnTo>
                    <a:pt x="4672350" y="4553417"/>
                  </a:lnTo>
                  <a:lnTo>
                    <a:pt x="0" y="45534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0"/>
              <a:ext cx="5227854" cy="5142307"/>
            </a:xfrm>
            <a:custGeom>
              <a:avLst/>
              <a:gdLst/>
              <a:ahLst/>
              <a:cxnLst/>
              <a:rect r="r" b="b" t="t" l="l"/>
              <a:pathLst>
                <a:path h="5142307" w="5227854">
                  <a:moveTo>
                    <a:pt x="0" y="0"/>
                  </a:moveTo>
                  <a:lnTo>
                    <a:pt x="5227854" y="0"/>
                  </a:lnTo>
                  <a:lnTo>
                    <a:pt x="5227854" y="5142307"/>
                  </a:lnTo>
                  <a:lnTo>
                    <a:pt x="0" y="5142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9" id="9"/>
          <p:cNvGrpSpPr/>
          <p:nvPr/>
        </p:nvGrpSpPr>
        <p:grpSpPr>
          <a:xfrm rot="0">
            <a:off x="1028700" y="5631201"/>
            <a:ext cx="4106355" cy="2840070"/>
            <a:chOff x="0" y="0"/>
            <a:chExt cx="5475141" cy="3786760"/>
          </a:xfrm>
        </p:grpSpPr>
        <p:sp>
          <p:nvSpPr>
            <p:cNvPr name="TextBox 10" id="10"/>
            <p:cNvSpPr txBox="true"/>
            <p:nvPr/>
          </p:nvSpPr>
          <p:spPr>
            <a:xfrm rot="0">
              <a:off x="0" y="28575"/>
              <a:ext cx="5475141" cy="498052"/>
            </a:xfrm>
            <a:prstGeom prst="rect">
              <a:avLst/>
            </a:prstGeom>
          </p:spPr>
          <p:txBody>
            <a:bodyPr anchor="t" rtlCol="false" tIns="0" lIns="0" bIns="0" rIns="0">
              <a:spAutoFit/>
            </a:bodyPr>
            <a:lstStyle/>
            <a:p>
              <a:pPr algn="l">
                <a:lnSpc>
                  <a:spcPts val="2859"/>
                </a:lnSpc>
              </a:pPr>
              <a:r>
                <a:rPr lang="en-US" sz="2599" spc="-77">
                  <a:solidFill>
                    <a:srgbClr val="FCFEF1"/>
                  </a:solidFill>
                  <a:latin typeface="Cabin Medium"/>
                  <a:ea typeface="Cabin Medium"/>
                  <a:cs typeface="Cabin Medium"/>
                  <a:sym typeface="Cabin Medium"/>
                </a:rPr>
                <a:t>TRÌNH BÀY BỞI:</a:t>
              </a:r>
            </a:p>
          </p:txBody>
        </p:sp>
        <p:sp>
          <p:nvSpPr>
            <p:cNvPr name="TextBox 11" id="11"/>
            <p:cNvSpPr txBox="true"/>
            <p:nvPr/>
          </p:nvSpPr>
          <p:spPr>
            <a:xfrm rot="0">
              <a:off x="0" y="672499"/>
              <a:ext cx="5475141" cy="3111500"/>
            </a:xfrm>
            <a:prstGeom prst="rect">
              <a:avLst/>
            </a:prstGeom>
          </p:spPr>
          <p:txBody>
            <a:bodyPr anchor="t" rtlCol="false" tIns="0" lIns="0" bIns="0" rIns="0">
              <a:spAutoFit/>
            </a:bodyPr>
            <a:lstStyle/>
            <a:p>
              <a:pPr algn="l" marL="0" indent="0" lvl="0">
                <a:lnSpc>
                  <a:spcPts val="2639"/>
                </a:lnSpc>
              </a:pPr>
              <a:r>
                <a:rPr lang="en-US" sz="2199" spc="-65" u="none">
                  <a:solidFill>
                    <a:srgbClr val="FCFEF1"/>
                  </a:solidFill>
                  <a:latin typeface="Cabin"/>
                  <a:ea typeface="Cabin"/>
                  <a:cs typeface="Cabin"/>
                  <a:sym typeface="Cabin"/>
                </a:rPr>
                <a:t>PS32354 – Huỳnh Trần Tuấn Kiệt </a:t>
              </a:r>
            </a:p>
            <a:p>
              <a:pPr algn="l" marL="0" indent="0" lvl="0">
                <a:lnSpc>
                  <a:spcPts val="2639"/>
                </a:lnSpc>
              </a:pPr>
              <a:r>
                <a:rPr lang="en-US" sz="2199" spc="-65" u="none">
                  <a:solidFill>
                    <a:srgbClr val="FCFEF1"/>
                  </a:solidFill>
                  <a:latin typeface="Cabin"/>
                  <a:ea typeface="Cabin"/>
                  <a:cs typeface="Cabin"/>
                  <a:sym typeface="Cabin"/>
                </a:rPr>
                <a:t> PS32293 – Phạm Minh Tuấn</a:t>
              </a:r>
            </a:p>
            <a:p>
              <a:pPr algn="l" marL="0" indent="0" lvl="0">
                <a:lnSpc>
                  <a:spcPts val="2639"/>
                </a:lnSpc>
              </a:pPr>
              <a:r>
                <a:rPr lang="en-US" sz="2199" spc="-65" u="none">
                  <a:solidFill>
                    <a:srgbClr val="FCFEF1"/>
                  </a:solidFill>
                  <a:latin typeface="Cabin"/>
                  <a:ea typeface="Cabin"/>
                  <a:cs typeface="Cabin"/>
                  <a:sym typeface="Cabin"/>
                </a:rPr>
                <a:t> PS28044 – Phan Đức Tiến</a:t>
              </a:r>
            </a:p>
            <a:p>
              <a:pPr algn="l" marL="0" indent="0" lvl="0">
                <a:lnSpc>
                  <a:spcPts val="2639"/>
                </a:lnSpc>
              </a:pPr>
              <a:r>
                <a:rPr lang="en-US" sz="2199" spc="-65" u="none">
                  <a:solidFill>
                    <a:srgbClr val="FCFEF1"/>
                  </a:solidFill>
                  <a:latin typeface="Cabin"/>
                  <a:ea typeface="Cabin"/>
                  <a:cs typeface="Cabin"/>
                  <a:sym typeface="Cabin"/>
                </a:rPr>
                <a:t> PS27765 – Nguyễn Ngọc Chiến</a:t>
              </a:r>
            </a:p>
            <a:p>
              <a:pPr algn="l" marL="0" indent="0" lvl="0">
                <a:lnSpc>
                  <a:spcPts val="2639"/>
                </a:lnSpc>
              </a:pPr>
              <a:r>
                <a:rPr lang="en-US" sz="2199" spc="-65" u="none">
                  <a:solidFill>
                    <a:srgbClr val="FCFEF1"/>
                  </a:solidFill>
                  <a:latin typeface="Cabin"/>
                  <a:ea typeface="Cabin"/>
                  <a:cs typeface="Cabin"/>
                  <a:sym typeface="Cabin"/>
                </a:rPr>
                <a:t> PS31921 – Trịnh Văn Trường</a:t>
              </a:r>
            </a:p>
            <a:p>
              <a:pPr algn="l" marL="0" indent="0" lvl="0">
                <a:lnSpc>
                  <a:spcPts val="2639"/>
                </a:lnSpc>
              </a:pPr>
              <a:r>
                <a:rPr lang="en-US" sz="2199" spc="-65" u="none">
                  <a:solidFill>
                    <a:srgbClr val="FCFEF1"/>
                  </a:solidFill>
                  <a:latin typeface="Cabin"/>
                  <a:ea typeface="Cabin"/>
                  <a:cs typeface="Cabin"/>
                  <a:sym typeface="Cabin"/>
                </a:rPr>
                <a:t> PS35865 – Trương Minh Hoàng</a:t>
              </a:r>
            </a:p>
            <a:p>
              <a:pPr algn="l" marL="0" indent="0" lvl="0">
                <a:lnSpc>
                  <a:spcPts val="2639"/>
                </a:lnSpc>
              </a:pPr>
            </a:p>
          </p:txBody>
        </p:sp>
      </p:grpSp>
      <p:grpSp>
        <p:nvGrpSpPr>
          <p:cNvPr name="Group 12" id="12"/>
          <p:cNvGrpSpPr/>
          <p:nvPr/>
        </p:nvGrpSpPr>
        <p:grpSpPr>
          <a:xfrm rot="0">
            <a:off x="6135180" y="5631201"/>
            <a:ext cx="3438588" cy="839820"/>
            <a:chOff x="0" y="0"/>
            <a:chExt cx="4584783" cy="1119760"/>
          </a:xfrm>
        </p:grpSpPr>
        <p:sp>
          <p:nvSpPr>
            <p:cNvPr name="TextBox 13" id="13"/>
            <p:cNvSpPr txBox="true"/>
            <p:nvPr/>
          </p:nvSpPr>
          <p:spPr>
            <a:xfrm rot="0">
              <a:off x="0" y="28575"/>
              <a:ext cx="4584783" cy="498052"/>
            </a:xfrm>
            <a:prstGeom prst="rect">
              <a:avLst/>
            </a:prstGeom>
          </p:spPr>
          <p:txBody>
            <a:bodyPr anchor="t" rtlCol="false" tIns="0" lIns="0" bIns="0" rIns="0">
              <a:spAutoFit/>
            </a:bodyPr>
            <a:lstStyle/>
            <a:p>
              <a:pPr algn="l">
                <a:lnSpc>
                  <a:spcPts val="2859"/>
                </a:lnSpc>
              </a:pPr>
              <a:r>
                <a:rPr lang="en-US" sz="2599" spc="-77">
                  <a:solidFill>
                    <a:srgbClr val="FCFEF1"/>
                  </a:solidFill>
                  <a:latin typeface="Cabin Medium"/>
                  <a:ea typeface="Cabin Medium"/>
                  <a:cs typeface="Cabin Medium"/>
                  <a:sym typeface="Cabin Medium"/>
                </a:rPr>
                <a:t>GIẢN VIÊN:</a:t>
              </a:r>
            </a:p>
          </p:txBody>
        </p:sp>
        <p:sp>
          <p:nvSpPr>
            <p:cNvPr name="TextBox 14" id="14"/>
            <p:cNvSpPr txBox="true"/>
            <p:nvPr/>
          </p:nvSpPr>
          <p:spPr>
            <a:xfrm rot="0">
              <a:off x="0" y="672499"/>
              <a:ext cx="4584783" cy="444500"/>
            </a:xfrm>
            <a:prstGeom prst="rect">
              <a:avLst/>
            </a:prstGeom>
          </p:spPr>
          <p:txBody>
            <a:bodyPr anchor="t" rtlCol="false" tIns="0" lIns="0" bIns="0" rIns="0">
              <a:spAutoFit/>
            </a:bodyPr>
            <a:lstStyle/>
            <a:p>
              <a:pPr algn="l" marL="0" indent="0" lvl="0">
                <a:lnSpc>
                  <a:spcPts val="2639"/>
                </a:lnSpc>
              </a:pPr>
              <a:r>
                <a:rPr lang="en-US" sz="2199" spc="-65">
                  <a:solidFill>
                    <a:srgbClr val="FCFEF1"/>
                  </a:solidFill>
                  <a:latin typeface="Cabin"/>
                  <a:ea typeface="Cabin"/>
                  <a:cs typeface="Cabin"/>
                  <a:sym typeface="Cabin"/>
                </a:rPr>
                <a:t>Huỳnh Khắc Duy</a:t>
              </a:r>
            </a:p>
          </p:txBody>
        </p:sp>
      </p:grpSp>
      <p:grpSp>
        <p:nvGrpSpPr>
          <p:cNvPr name="Group 15" id="15"/>
          <p:cNvGrpSpPr/>
          <p:nvPr/>
        </p:nvGrpSpPr>
        <p:grpSpPr>
          <a:xfrm rot="0">
            <a:off x="6135180" y="7093874"/>
            <a:ext cx="5663664" cy="839820"/>
            <a:chOff x="0" y="0"/>
            <a:chExt cx="7551551" cy="1119760"/>
          </a:xfrm>
        </p:grpSpPr>
        <p:sp>
          <p:nvSpPr>
            <p:cNvPr name="TextBox 16" id="16"/>
            <p:cNvSpPr txBox="true"/>
            <p:nvPr/>
          </p:nvSpPr>
          <p:spPr>
            <a:xfrm rot="0">
              <a:off x="0" y="28575"/>
              <a:ext cx="7551551" cy="498052"/>
            </a:xfrm>
            <a:prstGeom prst="rect">
              <a:avLst/>
            </a:prstGeom>
          </p:spPr>
          <p:txBody>
            <a:bodyPr anchor="t" rtlCol="false" tIns="0" lIns="0" bIns="0" rIns="0">
              <a:spAutoFit/>
            </a:bodyPr>
            <a:lstStyle/>
            <a:p>
              <a:pPr algn="l">
                <a:lnSpc>
                  <a:spcPts val="2859"/>
                </a:lnSpc>
              </a:pPr>
              <a:r>
                <a:rPr lang="en-US" sz="2599" spc="-77">
                  <a:solidFill>
                    <a:srgbClr val="FCFEF1"/>
                  </a:solidFill>
                  <a:latin typeface="Cabin Medium"/>
                  <a:ea typeface="Cabin Medium"/>
                  <a:cs typeface="Cabin Medium"/>
                  <a:sym typeface="Cabin Medium"/>
                </a:rPr>
                <a:t>TIÊU ĐỀ DỰ ÁN:</a:t>
              </a:r>
            </a:p>
          </p:txBody>
        </p:sp>
        <p:sp>
          <p:nvSpPr>
            <p:cNvPr name="TextBox 17" id="17"/>
            <p:cNvSpPr txBox="true"/>
            <p:nvPr/>
          </p:nvSpPr>
          <p:spPr>
            <a:xfrm rot="0">
              <a:off x="0" y="672499"/>
              <a:ext cx="7551551" cy="444500"/>
            </a:xfrm>
            <a:prstGeom prst="rect">
              <a:avLst/>
            </a:prstGeom>
          </p:spPr>
          <p:txBody>
            <a:bodyPr anchor="t" rtlCol="false" tIns="0" lIns="0" bIns="0" rIns="0">
              <a:spAutoFit/>
            </a:bodyPr>
            <a:lstStyle/>
            <a:p>
              <a:pPr algn="l" marL="0" indent="0" lvl="0">
                <a:lnSpc>
                  <a:spcPts val="2639"/>
                </a:lnSpc>
              </a:pPr>
              <a:r>
                <a:rPr lang="en-US" sz="2199" spc="-65">
                  <a:solidFill>
                    <a:srgbClr val="FCFEF1"/>
                  </a:solidFill>
                  <a:latin typeface="Cabin"/>
                  <a:ea typeface="Cabin"/>
                  <a:cs typeface="Cabin"/>
                  <a:sym typeface="Cabin"/>
                </a:rPr>
                <a:t>Website:Fasfood C#6</a:t>
              </a:r>
            </a:p>
          </p:txBody>
        </p:sp>
      </p:grpSp>
      <p:sp>
        <p:nvSpPr>
          <p:cNvPr name="Freeform 18" id="18"/>
          <p:cNvSpPr/>
          <p:nvPr/>
        </p:nvSpPr>
        <p:spPr>
          <a:xfrm flipH="false" flipV="false" rot="0">
            <a:off x="8443140" y="1332897"/>
            <a:ext cx="5113339" cy="2496748"/>
          </a:xfrm>
          <a:custGeom>
            <a:avLst/>
            <a:gdLst/>
            <a:ahLst/>
            <a:cxnLst/>
            <a:rect r="r" b="b" t="t" l="l"/>
            <a:pathLst>
              <a:path h="2496748" w="5113339">
                <a:moveTo>
                  <a:pt x="0" y="0"/>
                </a:moveTo>
                <a:lnTo>
                  <a:pt x="5113339" y="0"/>
                </a:lnTo>
                <a:lnTo>
                  <a:pt x="5113339" y="2496748"/>
                </a:lnTo>
                <a:lnTo>
                  <a:pt x="0" y="2496748"/>
                </a:lnTo>
                <a:lnTo>
                  <a:pt x="0" y="0"/>
                </a:lnTo>
                <a:close/>
              </a:path>
            </a:pathLst>
          </a:custGeom>
          <a:blipFill>
            <a:blip r:embed="rId6"/>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3927"/>
        </a:solidFill>
      </p:bgPr>
    </p:bg>
    <p:spTree>
      <p:nvGrpSpPr>
        <p:cNvPr id="1" name=""/>
        <p:cNvGrpSpPr/>
        <p:nvPr/>
      </p:nvGrpSpPr>
      <p:grpSpPr>
        <a:xfrm>
          <a:off x="0" y="0"/>
          <a:ext cx="0" cy="0"/>
          <a:chOff x="0" y="0"/>
          <a:chExt cx="0" cy="0"/>
        </a:xfrm>
      </p:grpSpPr>
      <p:sp>
        <p:nvSpPr>
          <p:cNvPr name="AutoShape 2" id="2"/>
          <p:cNvSpPr/>
          <p:nvPr/>
        </p:nvSpPr>
        <p:spPr>
          <a:xfrm flipV="true">
            <a:off x="0" y="1023937"/>
            <a:ext cx="18493007" cy="0"/>
          </a:xfrm>
          <a:prstGeom prst="line">
            <a:avLst/>
          </a:prstGeom>
          <a:ln cap="flat" w="9525">
            <a:solidFill>
              <a:srgbClr val="FCFEF1"/>
            </a:solidFill>
            <a:prstDash val="solid"/>
            <a:headEnd type="none" len="sm" w="sm"/>
            <a:tailEnd type="none" len="sm" w="sm"/>
          </a:ln>
        </p:spPr>
      </p:sp>
      <p:sp>
        <p:nvSpPr>
          <p:cNvPr name="Freeform 3" id="3"/>
          <p:cNvSpPr/>
          <p:nvPr/>
        </p:nvSpPr>
        <p:spPr>
          <a:xfrm flipH="false" flipV="false" rot="0">
            <a:off x="15170926" y="-150901"/>
            <a:ext cx="3117074" cy="1522009"/>
          </a:xfrm>
          <a:custGeom>
            <a:avLst/>
            <a:gdLst/>
            <a:ahLst/>
            <a:cxnLst/>
            <a:rect r="r" b="b" t="t" l="l"/>
            <a:pathLst>
              <a:path h="1522009" w="3117074">
                <a:moveTo>
                  <a:pt x="0" y="0"/>
                </a:moveTo>
                <a:lnTo>
                  <a:pt x="3117074" y="0"/>
                </a:lnTo>
                <a:lnTo>
                  <a:pt x="3117074" y="1522009"/>
                </a:lnTo>
                <a:lnTo>
                  <a:pt x="0" y="1522009"/>
                </a:lnTo>
                <a:lnTo>
                  <a:pt x="0" y="0"/>
                </a:lnTo>
                <a:close/>
              </a:path>
            </a:pathLst>
          </a:custGeom>
          <a:blipFill>
            <a:blip r:embed="rId2"/>
            <a:stretch>
              <a:fillRect l="0" t="0" r="0" b="0"/>
            </a:stretch>
          </a:blipFill>
        </p:spPr>
      </p:sp>
      <p:sp>
        <p:nvSpPr>
          <p:cNvPr name="Freeform 4" id="4"/>
          <p:cNvSpPr/>
          <p:nvPr/>
        </p:nvSpPr>
        <p:spPr>
          <a:xfrm flipH="false" flipV="false" rot="0">
            <a:off x="6059734" y="2823549"/>
            <a:ext cx="10850942" cy="4927796"/>
          </a:xfrm>
          <a:custGeom>
            <a:avLst/>
            <a:gdLst/>
            <a:ahLst/>
            <a:cxnLst/>
            <a:rect r="r" b="b" t="t" l="l"/>
            <a:pathLst>
              <a:path h="4927796" w="10850942">
                <a:moveTo>
                  <a:pt x="0" y="0"/>
                </a:moveTo>
                <a:lnTo>
                  <a:pt x="10850941" y="0"/>
                </a:lnTo>
                <a:lnTo>
                  <a:pt x="10850941" y="4927796"/>
                </a:lnTo>
                <a:lnTo>
                  <a:pt x="0" y="4927796"/>
                </a:lnTo>
                <a:lnTo>
                  <a:pt x="0" y="0"/>
                </a:lnTo>
                <a:close/>
              </a:path>
            </a:pathLst>
          </a:custGeom>
          <a:blipFill>
            <a:blip r:embed="rId3"/>
            <a:stretch>
              <a:fillRect l="0" t="0" r="0" b="0"/>
            </a:stretch>
          </a:blipFill>
        </p:spPr>
      </p:sp>
      <p:sp>
        <p:nvSpPr>
          <p:cNvPr name="TextBox 5" id="5"/>
          <p:cNvSpPr txBox="true"/>
          <p:nvPr/>
        </p:nvSpPr>
        <p:spPr>
          <a:xfrm rot="0">
            <a:off x="359471" y="1298133"/>
            <a:ext cx="5523762" cy="1506220"/>
          </a:xfrm>
          <a:prstGeom prst="rect">
            <a:avLst/>
          </a:prstGeom>
        </p:spPr>
        <p:txBody>
          <a:bodyPr anchor="t" rtlCol="false" tIns="0" lIns="0" bIns="0" rIns="0">
            <a:spAutoFit/>
          </a:bodyPr>
          <a:lstStyle/>
          <a:p>
            <a:pPr algn="l">
              <a:lnSpc>
                <a:spcPts val="11659"/>
              </a:lnSpc>
            </a:pPr>
            <a:r>
              <a:rPr lang="en-US" sz="10599" spc="-476">
                <a:solidFill>
                  <a:srgbClr val="FCFEF1"/>
                </a:solidFill>
                <a:latin typeface="Saira ExtraCondensed Medium"/>
                <a:ea typeface="Saira ExtraCondensed Medium"/>
                <a:cs typeface="Saira ExtraCondensed Medium"/>
                <a:sym typeface="Saira ExtraCondensed Medium"/>
              </a:rPr>
              <a:t>Phân tích</a:t>
            </a:r>
          </a:p>
        </p:txBody>
      </p:sp>
      <p:sp>
        <p:nvSpPr>
          <p:cNvPr name="TextBox 6" id="6"/>
          <p:cNvSpPr txBox="true"/>
          <p:nvPr/>
        </p:nvSpPr>
        <p:spPr>
          <a:xfrm rot="0">
            <a:off x="359471" y="447838"/>
            <a:ext cx="894204" cy="218916"/>
          </a:xfrm>
          <a:prstGeom prst="rect">
            <a:avLst/>
          </a:prstGeom>
        </p:spPr>
        <p:txBody>
          <a:bodyPr anchor="t" rtlCol="false" tIns="0" lIns="0" bIns="0" rIns="0">
            <a:spAutoFit/>
          </a:bodyPr>
          <a:lstStyle/>
          <a:p>
            <a:pPr algn="l">
              <a:lnSpc>
                <a:spcPts val="1694"/>
              </a:lnSpc>
              <a:spcBef>
                <a:spcPct val="0"/>
              </a:spcBef>
            </a:pPr>
            <a:r>
              <a:rPr lang="en-US" sz="1598" spc="-71">
                <a:solidFill>
                  <a:srgbClr val="FFFFFF"/>
                </a:solidFill>
                <a:latin typeface="Cabin"/>
                <a:ea typeface="Cabin"/>
                <a:cs typeface="Cabin"/>
                <a:sym typeface="Cabin"/>
              </a:rPr>
              <a:t>Group 4</a:t>
            </a:r>
          </a:p>
        </p:txBody>
      </p:sp>
      <p:sp>
        <p:nvSpPr>
          <p:cNvPr name="TextBox 7" id="7"/>
          <p:cNvSpPr txBox="true"/>
          <p:nvPr/>
        </p:nvSpPr>
        <p:spPr>
          <a:xfrm rot="0">
            <a:off x="1028700" y="5191125"/>
            <a:ext cx="3400948" cy="449166"/>
          </a:xfrm>
          <a:prstGeom prst="rect">
            <a:avLst/>
          </a:prstGeom>
        </p:spPr>
        <p:txBody>
          <a:bodyPr anchor="t" rtlCol="false" tIns="0" lIns="0" bIns="0" rIns="0">
            <a:spAutoFit/>
          </a:bodyPr>
          <a:lstStyle/>
          <a:p>
            <a:pPr algn="l">
              <a:lnSpc>
                <a:spcPts val="3496"/>
              </a:lnSpc>
              <a:spcBef>
                <a:spcPct val="0"/>
              </a:spcBef>
            </a:pPr>
            <a:r>
              <a:rPr lang="en-US" sz="3298" spc="-148">
                <a:solidFill>
                  <a:srgbClr val="FFFFFF"/>
                </a:solidFill>
                <a:latin typeface="Cabin"/>
                <a:ea typeface="Cabin"/>
                <a:cs typeface="Cabin"/>
                <a:sym typeface="Cabin"/>
              </a:rPr>
              <a:t>Bảng chi tiết giỏ hàng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8F6EE"/>
        </a:solidFill>
      </p:bgPr>
    </p:bg>
    <p:spTree>
      <p:nvGrpSpPr>
        <p:cNvPr id="1" name=""/>
        <p:cNvGrpSpPr/>
        <p:nvPr/>
      </p:nvGrpSpPr>
      <p:grpSpPr>
        <a:xfrm>
          <a:off x="0" y="0"/>
          <a:ext cx="0" cy="0"/>
          <a:chOff x="0" y="0"/>
          <a:chExt cx="0" cy="0"/>
        </a:xfrm>
      </p:grpSpPr>
      <p:sp>
        <p:nvSpPr>
          <p:cNvPr name="TextBox 2" id="2"/>
          <p:cNvSpPr txBox="true"/>
          <p:nvPr/>
        </p:nvSpPr>
        <p:spPr>
          <a:xfrm rot="0">
            <a:off x="11754406" y="3561121"/>
            <a:ext cx="6533594" cy="1307462"/>
          </a:xfrm>
          <a:prstGeom prst="rect">
            <a:avLst/>
          </a:prstGeom>
        </p:spPr>
        <p:txBody>
          <a:bodyPr anchor="t" rtlCol="false" tIns="0" lIns="0" bIns="0" rIns="0">
            <a:spAutoFit/>
          </a:bodyPr>
          <a:lstStyle/>
          <a:p>
            <a:pPr algn="l">
              <a:lnSpc>
                <a:spcPts val="10119"/>
              </a:lnSpc>
            </a:pPr>
            <a:r>
              <a:rPr lang="en-US" sz="9199" spc="-413">
                <a:solidFill>
                  <a:srgbClr val="013927"/>
                </a:solidFill>
                <a:latin typeface="Saira ExtraCondensed Medium"/>
                <a:ea typeface="Saira ExtraCondensed Medium"/>
                <a:cs typeface="Saira ExtraCondensed Medium"/>
                <a:sym typeface="Saira ExtraCondensed Medium"/>
              </a:rPr>
              <a:t>Sơ đồ Diagram</a:t>
            </a:r>
          </a:p>
        </p:txBody>
      </p:sp>
      <p:sp>
        <p:nvSpPr>
          <p:cNvPr name="Freeform 3" id="3"/>
          <p:cNvSpPr/>
          <p:nvPr/>
        </p:nvSpPr>
        <p:spPr>
          <a:xfrm flipH="false" flipV="false" rot="0">
            <a:off x="15170926" y="-150901"/>
            <a:ext cx="3117074" cy="1522009"/>
          </a:xfrm>
          <a:custGeom>
            <a:avLst/>
            <a:gdLst/>
            <a:ahLst/>
            <a:cxnLst/>
            <a:rect r="r" b="b" t="t" l="l"/>
            <a:pathLst>
              <a:path h="1522009" w="3117074">
                <a:moveTo>
                  <a:pt x="0" y="0"/>
                </a:moveTo>
                <a:lnTo>
                  <a:pt x="3117074" y="0"/>
                </a:lnTo>
                <a:lnTo>
                  <a:pt x="3117074" y="1522009"/>
                </a:lnTo>
                <a:lnTo>
                  <a:pt x="0" y="1522009"/>
                </a:lnTo>
                <a:lnTo>
                  <a:pt x="0" y="0"/>
                </a:lnTo>
                <a:close/>
              </a:path>
            </a:pathLst>
          </a:custGeom>
          <a:blipFill>
            <a:blip r:embed="rId2"/>
            <a:stretch>
              <a:fillRect l="0" t="0" r="0" b="0"/>
            </a:stretch>
          </a:blipFill>
        </p:spPr>
      </p:sp>
      <p:sp>
        <p:nvSpPr>
          <p:cNvPr name="Freeform 4" id="4"/>
          <p:cNvSpPr/>
          <p:nvPr/>
        </p:nvSpPr>
        <p:spPr>
          <a:xfrm flipH="false" flipV="false" rot="0">
            <a:off x="780704" y="314925"/>
            <a:ext cx="8752578" cy="9657151"/>
          </a:xfrm>
          <a:custGeom>
            <a:avLst/>
            <a:gdLst/>
            <a:ahLst/>
            <a:cxnLst/>
            <a:rect r="r" b="b" t="t" l="l"/>
            <a:pathLst>
              <a:path h="9657151" w="8752578">
                <a:moveTo>
                  <a:pt x="0" y="0"/>
                </a:moveTo>
                <a:lnTo>
                  <a:pt x="8752578" y="0"/>
                </a:lnTo>
                <a:lnTo>
                  <a:pt x="8752578" y="9657150"/>
                </a:lnTo>
                <a:lnTo>
                  <a:pt x="0" y="9657150"/>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3927"/>
        </a:solidFill>
      </p:bgPr>
    </p:bg>
    <p:spTree>
      <p:nvGrpSpPr>
        <p:cNvPr id="1" name=""/>
        <p:cNvGrpSpPr/>
        <p:nvPr/>
      </p:nvGrpSpPr>
      <p:grpSpPr>
        <a:xfrm>
          <a:off x="0" y="0"/>
          <a:ext cx="0" cy="0"/>
          <a:chOff x="0" y="0"/>
          <a:chExt cx="0" cy="0"/>
        </a:xfrm>
      </p:grpSpPr>
      <p:sp>
        <p:nvSpPr>
          <p:cNvPr name="TextBox 2" id="2"/>
          <p:cNvSpPr txBox="true"/>
          <p:nvPr/>
        </p:nvSpPr>
        <p:spPr>
          <a:xfrm rot="0">
            <a:off x="1067082" y="8985885"/>
            <a:ext cx="6910589" cy="289891"/>
          </a:xfrm>
          <a:prstGeom prst="rect">
            <a:avLst/>
          </a:prstGeom>
        </p:spPr>
        <p:txBody>
          <a:bodyPr anchor="t" rtlCol="false" tIns="0" lIns="0" bIns="0" rIns="0">
            <a:spAutoFit/>
          </a:bodyPr>
          <a:lstStyle/>
          <a:p>
            <a:pPr algn="l" marL="0" indent="0" lvl="0">
              <a:lnSpc>
                <a:spcPts val="2399"/>
              </a:lnSpc>
            </a:pPr>
            <a:r>
              <a:rPr lang="en-US" sz="1999" spc="-99" u="none">
                <a:solidFill>
                  <a:srgbClr val="013927"/>
                </a:solidFill>
                <a:latin typeface="Cabin"/>
                <a:ea typeface="Cabin"/>
                <a:cs typeface="Cabin"/>
                <a:sym typeface="Cabin"/>
              </a:rPr>
              <a:t>Quay lại Trang Chương trình</a:t>
            </a:r>
          </a:p>
        </p:txBody>
      </p:sp>
      <p:sp>
        <p:nvSpPr>
          <p:cNvPr name="AutoShape 3" id="3"/>
          <p:cNvSpPr/>
          <p:nvPr/>
        </p:nvSpPr>
        <p:spPr>
          <a:xfrm flipV="true">
            <a:off x="0" y="9258300"/>
            <a:ext cx="18493007" cy="0"/>
          </a:xfrm>
          <a:prstGeom prst="line">
            <a:avLst/>
          </a:prstGeom>
          <a:ln cap="flat" w="9525">
            <a:solidFill>
              <a:srgbClr val="FCFEF1"/>
            </a:solidFill>
            <a:prstDash val="solid"/>
            <a:headEnd type="none" len="sm" w="sm"/>
            <a:tailEnd type="none" len="sm" w="sm"/>
          </a:ln>
        </p:spPr>
      </p:sp>
      <p:sp>
        <p:nvSpPr>
          <p:cNvPr name="AutoShape 4" id="4"/>
          <p:cNvSpPr/>
          <p:nvPr/>
        </p:nvSpPr>
        <p:spPr>
          <a:xfrm flipV="true">
            <a:off x="0" y="1023937"/>
            <a:ext cx="18493007" cy="0"/>
          </a:xfrm>
          <a:prstGeom prst="line">
            <a:avLst/>
          </a:prstGeom>
          <a:ln cap="flat" w="9525">
            <a:solidFill>
              <a:srgbClr val="FCFEF1"/>
            </a:solidFill>
            <a:prstDash val="solid"/>
            <a:headEnd type="none" len="sm" w="sm"/>
            <a:tailEnd type="none" len="sm" w="sm"/>
          </a:ln>
        </p:spPr>
      </p:sp>
      <p:grpSp>
        <p:nvGrpSpPr>
          <p:cNvPr name="Group 5" id="5"/>
          <p:cNvGrpSpPr/>
          <p:nvPr/>
        </p:nvGrpSpPr>
        <p:grpSpPr>
          <a:xfrm rot="-10800000">
            <a:off x="15052039" y="6003510"/>
            <a:ext cx="323850" cy="32385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grpSp>
        <p:nvGrpSpPr>
          <p:cNvPr name="Group 7" id="7"/>
          <p:cNvGrpSpPr/>
          <p:nvPr/>
        </p:nvGrpSpPr>
        <p:grpSpPr>
          <a:xfrm rot="-10800000">
            <a:off x="11033678" y="6003510"/>
            <a:ext cx="323850" cy="32385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sp>
        <p:nvSpPr>
          <p:cNvPr name="AutoShape 9" id="9"/>
          <p:cNvSpPr/>
          <p:nvPr/>
        </p:nvSpPr>
        <p:spPr>
          <a:xfrm flipH="true">
            <a:off x="11357528" y="6165435"/>
            <a:ext cx="3694511" cy="0"/>
          </a:xfrm>
          <a:prstGeom prst="line">
            <a:avLst/>
          </a:prstGeom>
          <a:ln cap="flat" w="19050">
            <a:solidFill>
              <a:srgbClr val="FCFEF1"/>
            </a:solidFill>
            <a:prstDash val="solid"/>
            <a:headEnd type="none" len="sm" w="sm"/>
            <a:tailEnd type="none" len="sm" w="sm"/>
          </a:ln>
        </p:spPr>
      </p:sp>
      <p:sp>
        <p:nvSpPr>
          <p:cNvPr name="AutoShape 10" id="10"/>
          <p:cNvSpPr/>
          <p:nvPr/>
        </p:nvSpPr>
        <p:spPr>
          <a:xfrm flipH="true">
            <a:off x="7339168" y="6165435"/>
            <a:ext cx="3694511" cy="0"/>
          </a:xfrm>
          <a:prstGeom prst="line">
            <a:avLst/>
          </a:prstGeom>
          <a:ln cap="flat" w="19050">
            <a:solidFill>
              <a:srgbClr val="FCFEF1"/>
            </a:solidFill>
            <a:prstDash val="solid"/>
            <a:headEnd type="none" len="sm" w="sm"/>
            <a:tailEnd type="none" len="sm" w="sm"/>
          </a:ln>
        </p:spPr>
      </p:sp>
      <p:sp>
        <p:nvSpPr>
          <p:cNvPr name="AutoShape 11" id="11"/>
          <p:cNvSpPr/>
          <p:nvPr/>
        </p:nvSpPr>
        <p:spPr>
          <a:xfrm flipH="true">
            <a:off x="3320807" y="6165435"/>
            <a:ext cx="3694511" cy="0"/>
          </a:xfrm>
          <a:prstGeom prst="line">
            <a:avLst/>
          </a:prstGeom>
          <a:ln cap="flat" w="19050">
            <a:solidFill>
              <a:srgbClr val="FCFEF1"/>
            </a:solidFill>
            <a:prstDash val="solid"/>
            <a:headEnd type="none" len="sm" w="sm"/>
            <a:tailEnd type="none" len="sm" w="sm"/>
          </a:ln>
        </p:spPr>
      </p:sp>
      <p:grpSp>
        <p:nvGrpSpPr>
          <p:cNvPr name="Group 12" id="12"/>
          <p:cNvGrpSpPr/>
          <p:nvPr/>
        </p:nvGrpSpPr>
        <p:grpSpPr>
          <a:xfrm rot="-10800000">
            <a:off x="7015318" y="6003510"/>
            <a:ext cx="323850" cy="32385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grpSp>
        <p:nvGrpSpPr>
          <p:cNvPr name="Group 14" id="14"/>
          <p:cNvGrpSpPr/>
          <p:nvPr/>
        </p:nvGrpSpPr>
        <p:grpSpPr>
          <a:xfrm rot="-10800000">
            <a:off x="2996957" y="6003510"/>
            <a:ext cx="323850" cy="323850"/>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sp>
        <p:nvSpPr>
          <p:cNvPr name="TextBox 16" id="16"/>
          <p:cNvSpPr txBox="true"/>
          <p:nvPr/>
        </p:nvSpPr>
        <p:spPr>
          <a:xfrm rot="0">
            <a:off x="3443285" y="1485408"/>
            <a:ext cx="11401430" cy="1631950"/>
          </a:xfrm>
          <a:prstGeom prst="rect">
            <a:avLst/>
          </a:prstGeom>
        </p:spPr>
        <p:txBody>
          <a:bodyPr anchor="t" rtlCol="false" tIns="0" lIns="0" bIns="0" rIns="0">
            <a:spAutoFit/>
          </a:bodyPr>
          <a:lstStyle/>
          <a:p>
            <a:pPr algn="ctr">
              <a:lnSpc>
                <a:spcPts val="12649"/>
              </a:lnSpc>
            </a:pPr>
            <a:r>
              <a:rPr lang="en-US" sz="11499" spc="-517">
                <a:solidFill>
                  <a:srgbClr val="FCFEF1"/>
                </a:solidFill>
                <a:latin typeface="Saira ExtraCondensed"/>
                <a:ea typeface="Saira ExtraCondensed"/>
                <a:cs typeface="Saira ExtraCondensed"/>
                <a:sym typeface="Saira ExtraCondensed"/>
              </a:rPr>
              <a:t>Đặc tả yêu cầu của hệ thống</a:t>
            </a:r>
          </a:p>
        </p:txBody>
      </p:sp>
      <p:grpSp>
        <p:nvGrpSpPr>
          <p:cNvPr name="Group 17" id="17"/>
          <p:cNvGrpSpPr/>
          <p:nvPr/>
        </p:nvGrpSpPr>
        <p:grpSpPr>
          <a:xfrm rot="0">
            <a:off x="1662379" y="6760591"/>
            <a:ext cx="2993005" cy="1342596"/>
            <a:chOff x="0" y="0"/>
            <a:chExt cx="3990674" cy="1790127"/>
          </a:xfrm>
        </p:grpSpPr>
        <p:sp>
          <p:nvSpPr>
            <p:cNvPr name="TextBox 18" id="18"/>
            <p:cNvSpPr txBox="true"/>
            <p:nvPr/>
          </p:nvSpPr>
          <p:spPr>
            <a:xfrm rot="0">
              <a:off x="0" y="0"/>
              <a:ext cx="3990674" cy="520700"/>
            </a:xfrm>
            <a:prstGeom prst="rect">
              <a:avLst/>
            </a:prstGeom>
          </p:spPr>
          <p:txBody>
            <a:bodyPr anchor="t" rtlCol="false" tIns="0" lIns="0" bIns="0" rIns="0">
              <a:spAutoFit/>
            </a:bodyPr>
            <a:lstStyle/>
            <a:p>
              <a:pPr algn="ctr" marL="0" indent="0" lvl="0">
                <a:lnSpc>
                  <a:spcPts val="3120"/>
                </a:lnSpc>
              </a:pPr>
              <a:r>
                <a:rPr lang="en-US" sz="2600" spc="52">
                  <a:solidFill>
                    <a:srgbClr val="FCFEF1"/>
                  </a:solidFill>
                  <a:latin typeface="Cabin Medium"/>
                  <a:ea typeface="Cabin Medium"/>
                  <a:cs typeface="Cabin Medium"/>
                  <a:sym typeface="Cabin Medium"/>
                </a:rPr>
                <a:t>ĐĂNG KÝ</a:t>
              </a:r>
            </a:p>
          </p:txBody>
        </p:sp>
        <p:sp>
          <p:nvSpPr>
            <p:cNvPr name="TextBox 19" id="19"/>
            <p:cNvSpPr txBox="true"/>
            <p:nvPr/>
          </p:nvSpPr>
          <p:spPr>
            <a:xfrm rot="0">
              <a:off x="0" y="748644"/>
              <a:ext cx="3990674" cy="1026022"/>
            </a:xfrm>
            <a:prstGeom prst="rect">
              <a:avLst/>
            </a:prstGeom>
          </p:spPr>
          <p:txBody>
            <a:bodyPr anchor="t" rtlCol="false" tIns="0" lIns="0" bIns="0" rIns="0">
              <a:spAutoFit/>
            </a:bodyPr>
            <a:lstStyle/>
            <a:p>
              <a:pPr algn="ctr">
                <a:lnSpc>
                  <a:spcPts val="3120"/>
                </a:lnSpc>
              </a:pPr>
              <a:r>
                <a:rPr lang="en-US" sz="2400" spc="-72">
                  <a:solidFill>
                    <a:srgbClr val="FCFEF1"/>
                  </a:solidFill>
                  <a:latin typeface="Cabin"/>
                  <a:ea typeface="Cabin"/>
                  <a:cs typeface="Cabin"/>
                  <a:sym typeface="Cabin"/>
                </a:rPr>
                <a:t>Liệt kê một cột mốc</a:t>
              </a:r>
            </a:p>
            <a:p>
              <a:pPr algn="ctr">
                <a:lnSpc>
                  <a:spcPts val="3120"/>
                </a:lnSpc>
              </a:pPr>
              <a:r>
                <a:rPr lang="en-US" sz="2400" spc="-72">
                  <a:solidFill>
                    <a:srgbClr val="FCFEF1"/>
                  </a:solidFill>
                  <a:latin typeface="Cabin"/>
                  <a:ea typeface="Cabin"/>
                  <a:cs typeface="Cabin"/>
                  <a:sym typeface="Cabin"/>
                </a:rPr>
                <a:t>hoặc hạn chót.</a:t>
              </a:r>
            </a:p>
          </p:txBody>
        </p:sp>
      </p:grpSp>
      <p:grpSp>
        <p:nvGrpSpPr>
          <p:cNvPr name="Group 20" id="20"/>
          <p:cNvGrpSpPr/>
          <p:nvPr/>
        </p:nvGrpSpPr>
        <p:grpSpPr>
          <a:xfrm rot="0">
            <a:off x="5680740" y="6760591"/>
            <a:ext cx="2993005" cy="1342596"/>
            <a:chOff x="0" y="0"/>
            <a:chExt cx="3990674" cy="1790127"/>
          </a:xfrm>
        </p:grpSpPr>
        <p:sp>
          <p:nvSpPr>
            <p:cNvPr name="TextBox 21" id="21"/>
            <p:cNvSpPr txBox="true"/>
            <p:nvPr/>
          </p:nvSpPr>
          <p:spPr>
            <a:xfrm rot="0">
              <a:off x="0" y="0"/>
              <a:ext cx="3990674" cy="520700"/>
            </a:xfrm>
            <a:prstGeom prst="rect">
              <a:avLst/>
            </a:prstGeom>
          </p:spPr>
          <p:txBody>
            <a:bodyPr anchor="t" rtlCol="false" tIns="0" lIns="0" bIns="0" rIns="0">
              <a:spAutoFit/>
            </a:bodyPr>
            <a:lstStyle/>
            <a:p>
              <a:pPr algn="ctr" marL="0" indent="0" lvl="0">
                <a:lnSpc>
                  <a:spcPts val="3120"/>
                </a:lnSpc>
              </a:pPr>
              <a:r>
                <a:rPr lang="en-US" sz="2600" spc="52">
                  <a:solidFill>
                    <a:srgbClr val="FCFEF1"/>
                  </a:solidFill>
                  <a:latin typeface="Cabin Medium"/>
                  <a:ea typeface="Cabin Medium"/>
                  <a:cs typeface="Cabin Medium"/>
                  <a:sym typeface="Cabin Medium"/>
                </a:rPr>
                <a:t>ĐĂNG NHẬP</a:t>
              </a:r>
            </a:p>
          </p:txBody>
        </p:sp>
        <p:sp>
          <p:nvSpPr>
            <p:cNvPr name="TextBox 22" id="22"/>
            <p:cNvSpPr txBox="true"/>
            <p:nvPr/>
          </p:nvSpPr>
          <p:spPr>
            <a:xfrm rot="0">
              <a:off x="0" y="748644"/>
              <a:ext cx="3990674" cy="1026022"/>
            </a:xfrm>
            <a:prstGeom prst="rect">
              <a:avLst/>
            </a:prstGeom>
          </p:spPr>
          <p:txBody>
            <a:bodyPr anchor="t" rtlCol="false" tIns="0" lIns="0" bIns="0" rIns="0">
              <a:spAutoFit/>
            </a:bodyPr>
            <a:lstStyle/>
            <a:p>
              <a:pPr algn="ctr">
                <a:lnSpc>
                  <a:spcPts val="3120"/>
                </a:lnSpc>
              </a:pPr>
              <a:r>
                <a:rPr lang="en-US" sz="2400" spc="-72">
                  <a:solidFill>
                    <a:srgbClr val="FCFEF1"/>
                  </a:solidFill>
                  <a:latin typeface="Cabin"/>
                  <a:ea typeface="Cabin"/>
                  <a:cs typeface="Cabin"/>
                  <a:sym typeface="Cabin"/>
                </a:rPr>
                <a:t>Liệt kê một cột mốc</a:t>
              </a:r>
            </a:p>
            <a:p>
              <a:pPr algn="ctr">
                <a:lnSpc>
                  <a:spcPts val="3120"/>
                </a:lnSpc>
              </a:pPr>
              <a:r>
                <a:rPr lang="en-US" sz="2400" spc="-72">
                  <a:solidFill>
                    <a:srgbClr val="FCFEF1"/>
                  </a:solidFill>
                  <a:latin typeface="Cabin"/>
                  <a:ea typeface="Cabin"/>
                  <a:cs typeface="Cabin"/>
                  <a:sym typeface="Cabin"/>
                </a:rPr>
                <a:t>hoặc hạn chót.</a:t>
              </a:r>
            </a:p>
          </p:txBody>
        </p:sp>
      </p:grpSp>
      <p:grpSp>
        <p:nvGrpSpPr>
          <p:cNvPr name="Group 23" id="23"/>
          <p:cNvGrpSpPr/>
          <p:nvPr/>
        </p:nvGrpSpPr>
        <p:grpSpPr>
          <a:xfrm rot="0">
            <a:off x="9699101" y="6760591"/>
            <a:ext cx="2993005" cy="1342596"/>
            <a:chOff x="0" y="0"/>
            <a:chExt cx="3990674" cy="1790127"/>
          </a:xfrm>
        </p:grpSpPr>
        <p:sp>
          <p:nvSpPr>
            <p:cNvPr name="TextBox 24" id="24"/>
            <p:cNvSpPr txBox="true"/>
            <p:nvPr/>
          </p:nvSpPr>
          <p:spPr>
            <a:xfrm rot="0">
              <a:off x="0" y="0"/>
              <a:ext cx="3990674" cy="520700"/>
            </a:xfrm>
            <a:prstGeom prst="rect">
              <a:avLst/>
            </a:prstGeom>
          </p:spPr>
          <p:txBody>
            <a:bodyPr anchor="t" rtlCol="false" tIns="0" lIns="0" bIns="0" rIns="0">
              <a:spAutoFit/>
            </a:bodyPr>
            <a:lstStyle/>
            <a:p>
              <a:pPr algn="ctr" marL="0" indent="0" lvl="0">
                <a:lnSpc>
                  <a:spcPts val="3120"/>
                </a:lnSpc>
              </a:pPr>
              <a:r>
                <a:rPr lang="en-US" sz="2600" spc="52">
                  <a:solidFill>
                    <a:srgbClr val="FCFEF1"/>
                  </a:solidFill>
                  <a:latin typeface="Cabin Medium"/>
                  <a:ea typeface="Cabin Medium"/>
                  <a:cs typeface="Cabin Medium"/>
                  <a:sym typeface="Cabin Medium"/>
                </a:rPr>
                <a:t>ĐẶT HÀNG</a:t>
              </a:r>
            </a:p>
          </p:txBody>
        </p:sp>
        <p:sp>
          <p:nvSpPr>
            <p:cNvPr name="TextBox 25" id="25"/>
            <p:cNvSpPr txBox="true"/>
            <p:nvPr/>
          </p:nvSpPr>
          <p:spPr>
            <a:xfrm rot="0">
              <a:off x="0" y="748644"/>
              <a:ext cx="3990674" cy="1026022"/>
            </a:xfrm>
            <a:prstGeom prst="rect">
              <a:avLst/>
            </a:prstGeom>
          </p:spPr>
          <p:txBody>
            <a:bodyPr anchor="t" rtlCol="false" tIns="0" lIns="0" bIns="0" rIns="0">
              <a:spAutoFit/>
            </a:bodyPr>
            <a:lstStyle/>
            <a:p>
              <a:pPr algn="ctr">
                <a:lnSpc>
                  <a:spcPts val="3120"/>
                </a:lnSpc>
              </a:pPr>
              <a:r>
                <a:rPr lang="en-US" sz="2400" spc="-72">
                  <a:solidFill>
                    <a:srgbClr val="FCFEF1"/>
                  </a:solidFill>
                  <a:latin typeface="Cabin"/>
                  <a:ea typeface="Cabin"/>
                  <a:cs typeface="Cabin"/>
                  <a:sym typeface="Cabin"/>
                </a:rPr>
                <a:t>Liệt kê một cột mốc</a:t>
              </a:r>
            </a:p>
            <a:p>
              <a:pPr algn="ctr">
                <a:lnSpc>
                  <a:spcPts val="3120"/>
                </a:lnSpc>
              </a:pPr>
              <a:r>
                <a:rPr lang="en-US" sz="2400" spc="-72">
                  <a:solidFill>
                    <a:srgbClr val="FCFEF1"/>
                  </a:solidFill>
                  <a:latin typeface="Cabin"/>
                  <a:ea typeface="Cabin"/>
                  <a:cs typeface="Cabin"/>
                  <a:sym typeface="Cabin"/>
                </a:rPr>
                <a:t>hoặc hạn chót.</a:t>
              </a:r>
            </a:p>
          </p:txBody>
        </p:sp>
      </p:grpSp>
      <p:grpSp>
        <p:nvGrpSpPr>
          <p:cNvPr name="Group 26" id="26"/>
          <p:cNvGrpSpPr/>
          <p:nvPr/>
        </p:nvGrpSpPr>
        <p:grpSpPr>
          <a:xfrm rot="0">
            <a:off x="13549434" y="6760591"/>
            <a:ext cx="3329059" cy="1342596"/>
            <a:chOff x="0" y="0"/>
            <a:chExt cx="4438746" cy="1790127"/>
          </a:xfrm>
        </p:grpSpPr>
        <p:sp>
          <p:nvSpPr>
            <p:cNvPr name="TextBox 27" id="27"/>
            <p:cNvSpPr txBox="true"/>
            <p:nvPr/>
          </p:nvSpPr>
          <p:spPr>
            <a:xfrm rot="0">
              <a:off x="0" y="0"/>
              <a:ext cx="4438746" cy="520700"/>
            </a:xfrm>
            <a:prstGeom prst="rect">
              <a:avLst/>
            </a:prstGeom>
          </p:spPr>
          <p:txBody>
            <a:bodyPr anchor="t" rtlCol="false" tIns="0" lIns="0" bIns="0" rIns="0">
              <a:spAutoFit/>
            </a:bodyPr>
            <a:lstStyle/>
            <a:p>
              <a:pPr algn="ctr" marL="0" indent="0" lvl="0">
                <a:lnSpc>
                  <a:spcPts val="3120"/>
                </a:lnSpc>
              </a:pPr>
              <a:r>
                <a:rPr lang="en-US" sz="2600" spc="52">
                  <a:solidFill>
                    <a:srgbClr val="FCFEF1"/>
                  </a:solidFill>
                  <a:latin typeface="Cabin Medium"/>
                  <a:ea typeface="Cabin Medium"/>
                  <a:cs typeface="Cabin Medium"/>
                  <a:sym typeface="Cabin Medium"/>
                </a:rPr>
                <a:t>THANH TOÁN</a:t>
              </a:r>
            </a:p>
          </p:txBody>
        </p:sp>
        <p:sp>
          <p:nvSpPr>
            <p:cNvPr name="TextBox 28" id="28"/>
            <p:cNvSpPr txBox="true"/>
            <p:nvPr/>
          </p:nvSpPr>
          <p:spPr>
            <a:xfrm rot="0">
              <a:off x="0" y="748644"/>
              <a:ext cx="4438746" cy="1026022"/>
            </a:xfrm>
            <a:prstGeom prst="rect">
              <a:avLst/>
            </a:prstGeom>
          </p:spPr>
          <p:txBody>
            <a:bodyPr anchor="t" rtlCol="false" tIns="0" lIns="0" bIns="0" rIns="0">
              <a:spAutoFit/>
            </a:bodyPr>
            <a:lstStyle/>
            <a:p>
              <a:pPr algn="ctr" marL="0" indent="0" lvl="0">
                <a:lnSpc>
                  <a:spcPts val="3120"/>
                </a:lnSpc>
              </a:pPr>
              <a:r>
                <a:rPr lang="en-US" sz="2400" spc="-72">
                  <a:solidFill>
                    <a:srgbClr val="FCFEF1"/>
                  </a:solidFill>
                  <a:latin typeface="Cabin"/>
                  <a:ea typeface="Cabin"/>
                  <a:cs typeface="Cabin"/>
                  <a:sym typeface="Cabin"/>
                </a:rPr>
                <a:t>Liệt kê ngày mong muốn</a:t>
              </a:r>
            </a:p>
            <a:p>
              <a:pPr algn="ctr" marL="0" indent="0" lvl="0">
                <a:lnSpc>
                  <a:spcPts val="3120"/>
                </a:lnSpc>
              </a:pPr>
              <a:r>
                <a:rPr lang="en-US" sz="2400" spc="-72">
                  <a:solidFill>
                    <a:srgbClr val="FCFEF1"/>
                  </a:solidFill>
                  <a:latin typeface="Cabin"/>
                  <a:ea typeface="Cabin"/>
                  <a:cs typeface="Cabin"/>
                  <a:sym typeface="Cabin"/>
                </a:rPr>
                <a:t>kết thúc dự án.</a:t>
              </a:r>
            </a:p>
          </p:txBody>
        </p:sp>
      </p:grpSp>
      <p:sp>
        <p:nvSpPr>
          <p:cNvPr name="TextBox 29" id="29"/>
          <p:cNvSpPr txBox="true"/>
          <p:nvPr/>
        </p:nvSpPr>
        <p:spPr>
          <a:xfrm rot="0">
            <a:off x="595170" y="9615487"/>
            <a:ext cx="2451531" cy="231913"/>
          </a:xfrm>
          <a:prstGeom prst="rect">
            <a:avLst/>
          </a:prstGeom>
        </p:spPr>
        <p:txBody>
          <a:bodyPr anchor="t" rtlCol="false" tIns="0" lIns="0" bIns="0" rIns="0">
            <a:spAutoFit/>
          </a:bodyPr>
          <a:lstStyle/>
          <a:p>
            <a:pPr algn="l" marL="0" indent="0" lvl="0">
              <a:lnSpc>
                <a:spcPts val="1920"/>
              </a:lnSpc>
            </a:pPr>
            <a:r>
              <a:rPr lang="en-US" sz="1600" spc="-80">
                <a:solidFill>
                  <a:srgbClr val="FCFEF1"/>
                </a:solidFill>
                <a:latin typeface="Cabin"/>
                <a:ea typeface="Cabin"/>
                <a:cs typeface="Cabin"/>
                <a:sym typeface="Cabin"/>
                <a:hlinkClick r:id="rId2" action="ppaction://hlinksldjump"/>
              </a:rPr>
              <a:t>Quay lại Trang Chương trình</a:t>
            </a:r>
          </a:p>
        </p:txBody>
      </p:sp>
      <p:sp>
        <p:nvSpPr>
          <p:cNvPr name="TextBox 30" id="30"/>
          <p:cNvSpPr txBox="true"/>
          <p:nvPr/>
        </p:nvSpPr>
        <p:spPr>
          <a:xfrm rot="0">
            <a:off x="595170" y="449080"/>
            <a:ext cx="894204" cy="216431"/>
          </a:xfrm>
          <a:prstGeom prst="rect">
            <a:avLst/>
          </a:prstGeom>
        </p:spPr>
        <p:txBody>
          <a:bodyPr anchor="t" rtlCol="false" tIns="0" lIns="0" bIns="0" rIns="0">
            <a:spAutoFit/>
          </a:bodyPr>
          <a:lstStyle/>
          <a:p>
            <a:pPr algn="l">
              <a:lnSpc>
                <a:spcPts val="1694"/>
              </a:lnSpc>
              <a:spcBef>
                <a:spcPct val="0"/>
              </a:spcBef>
            </a:pPr>
            <a:r>
              <a:rPr lang="en-US" sz="1598" spc="-71">
                <a:solidFill>
                  <a:srgbClr val="FCFEF1"/>
                </a:solidFill>
                <a:latin typeface="Cabin"/>
                <a:ea typeface="Cabin"/>
                <a:cs typeface="Cabin"/>
                <a:sym typeface="Cabin"/>
              </a:rPr>
              <a:t>An Nam</a:t>
            </a:r>
          </a:p>
        </p:txBody>
      </p:sp>
      <p:sp>
        <p:nvSpPr>
          <p:cNvPr name="Freeform 31" id="31"/>
          <p:cNvSpPr/>
          <p:nvPr/>
        </p:nvSpPr>
        <p:spPr>
          <a:xfrm flipH="false" flipV="false" rot="0">
            <a:off x="15170926" y="-150901"/>
            <a:ext cx="3117074" cy="1522009"/>
          </a:xfrm>
          <a:custGeom>
            <a:avLst/>
            <a:gdLst/>
            <a:ahLst/>
            <a:cxnLst/>
            <a:rect r="r" b="b" t="t" l="l"/>
            <a:pathLst>
              <a:path h="1522009" w="3117074">
                <a:moveTo>
                  <a:pt x="0" y="0"/>
                </a:moveTo>
                <a:lnTo>
                  <a:pt x="3117074" y="0"/>
                </a:lnTo>
                <a:lnTo>
                  <a:pt x="3117074" y="1522009"/>
                </a:lnTo>
                <a:lnTo>
                  <a:pt x="0" y="1522009"/>
                </a:lnTo>
                <a:lnTo>
                  <a:pt x="0" y="0"/>
                </a:lnTo>
                <a:close/>
              </a:path>
            </a:pathLst>
          </a:custGeom>
          <a:blipFill>
            <a:blip r:embed="rId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8F6EE"/>
        </a:solidFill>
      </p:bgPr>
    </p:bg>
    <p:spTree>
      <p:nvGrpSpPr>
        <p:cNvPr id="1" name=""/>
        <p:cNvGrpSpPr/>
        <p:nvPr/>
      </p:nvGrpSpPr>
      <p:grpSpPr>
        <a:xfrm>
          <a:off x="0" y="0"/>
          <a:ext cx="0" cy="0"/>
          <a:chOff x="0" y="0"/>
          <a:chExt cx="0" cy="0"/>
        </a:xfrm>
      </p:grpSpPr>
      <p:sp>
        <p:nvSpPr>
          <p:cNvPr name="Freeform 2" id="2"/>
          <p:cNvSpPr/>
          <p:nvPr/>
        </p:nvSpPr>
        <p:spPr>
          <a:xfrm flipH="false" flipV="false" rot="0">
            <a:off x="5447441" y="1193358"/>
            <a:ext cx="10751132" cy="8702781"/>
          </a:xfrm>
          <a:custGeom>
            <a:avLst/>
            <a:gdLst/>
            <a:ahLst/>
            <a:cxnLst/>
            <a:rect r="r" b="b" t="t" l="l"/>
            <a:pathLst>
              <a:path h="8702781" w="10751132">
                <a:moveTo>
                  <a:pt x="0" y="0"/>
                </a:moveTo>
                <a:lnTo>
                  <a:pt x="10751132" y="0"/>
                </a:lnTo>
                <a:lnTo>
                  <a:pt x="10751132" y="8702781"/>
                </a:lnTo>
                <a:lnTo>
                  <a:pt x="0" y="8702781"/>
                </a:lnTo>
                <a:lnTo>
                  <a:pt x="0" y="0"/>
                </a:lnTo>
                <a:close/>
              </a:path>
            </a:pathLst>
          </a:custGeom>
          <a:blipFill>
            <a:blip r:embed="rId2"/>
            <a:stretch>
              <a:fillRect l="0" t="0" r="0" b="0"/>
            </a:stretch>
          </a:blipFill>
        </p:spPr>
      </p:sp>
      <p:sp>
        <p:nvSpPr>
          <p:cNvPr name="TextBox 3" id="3"/>
          <p:cNvSpPr txBox="true"/>
          <p:nvPr/>
        </p:nvSpPr>
        <p:spPr>
          <a:xfrm rot="0">
            <a:off x="359471" y="1298133"/>
            <a:ext cx="5523762" cy="1506220"/>
          </a:xfrm>
          <a:prstGeom prst="rect">
            <a:avLst/>
          </a:prstGeom>
        </p:spPr>
        <p:txBody>
          <a:bodyPr anchor="t" rtlCol="false" tIns="0" lIns="0" bIns="0" rIns="0">
            <a:spAutoFit/>
          </a:bodyPr>
          <a:lstStyle/>
          <a:p>
            <a:pPr algn="l">
              <a:lnSpc>
                <a:spcPts val="11659"/>
              </a:lnSpc>
            </a:pPr>
            <a:r>
              <a:rPr lang="en-US" sz="10599" spc="-476">
                <a:solidFill>
                  <a:srgbClr val="000000"/>
                </a:solidFill>
                <a:latin typeface="Saira ExtraCondensed Medium"/>
                <a:ea typeface="Saira ExtraCondensed Medium"/>
                <a:cs typeface="Saira ExtraCondensed Medium"/>
                <a:sym typeface="Saira ExtraCondensed Medium"/>
              </a:rPr>
              <a:t>Phân tích</a:t>
            </a:r>
          </a:p>
        </p:txBody>
      </p:sp>
      <p:sp>
        <p:nvSpPr>
          <p:cNvPr name="TextBox 4" id="4"/>
          <p:cNvSpPr txBox="true"/>
          <p:nvPr/>
        </p:nvSpPr>
        <p:spPr>
          <a:xfrm rot="0">
            <a:off x="1889896" y="2880553"/>
            <a:ext cx="4511336" cy="1139833"/>
          </a:xfrm>
          <a:prstGeom prst="rect">
            <a:avLst/>
          </a:prstGeom>
        </p:spPr>
        <p:txBody>
          <a:bodyPr anchor="t" rtlCol="false" tIns="0" lIns="0" bIns="0" rIns="0">
            <a:spAutoFit/>
          </a:bodyPr>
          <a:lstStyle/>
          <a:p>
            <a:pPr algn="l">
              <a:lnSpc>
                <a:spcPts val="8800"/>
              </a:lnSpc>
            </a:pPr>
            <a:r>
              <a:rPr lang="en-US" sz="8000" spc="-360">
                <a:solidFill>
                  <a:srgbClr val="000000"/>
                </a:solidFill>
                <a:latin typeface="Saira ExtraCondensed"/>
                <a:ea typeface="Saira ExtraCondensed"/>
                <a:cs typeface="Saira ExtraCondensed"/>
                <a:sym typeface="Saira ExtraCondensed"/>
              </a:rPr>
              <a:t>Đăng ký :</a:t>
            </a:r>
          </a:p>
        </p:txBody>
      </p:sp>
      <p:sp>
        <p:nvSpPr>
          <p:cNvPr name="Freeform 5" id="5"/>
          <p:cNvSpPr/>
          <p:nvPr/>
        </p:nvSpPr>
        <p:spPr>
          <a:xfrm flipH="false" flipV="false" rot="0">
            <a:off x="15170926" y="-150901"/>
            <a:ext cx="3117074" cy="1522009"/>
          </a:xfrm>
          <a:custGeom>
            <a:avLst/>
            <a:gdLst/>
            <a:ahLst/>
            <a:cxnLst/>
            <a:rect r="r" b="b" t="t" l="l"/>
            <a:pathLst>
              <a:path h="1522009" w="3117074">
                <a:moveTo>
                  <a:pt x="0" y="0"/>
                </a:moveTo>
                <a:lnTo>
                  <a:pt x="3117074" y="0"/>
                </a:lnTo>
                <a:lnTo>
                  <a:pt x="3117074" y="1522009"/>
                </a:lnTo>
                <a:lnTo>
                  <a:pt x="0" y="1522009"/>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8F6EE"/>
        </a:solidFill>
      </p:bgPr>
    </p:bg>
    <p:spTree>
      <p:nvGrpSpPr>
        <p:cNvPr id="1" name=""/>
        <p:cNvGrpSpPr/>
        <p:nvPr/>
      </p:nvGrpSpPr>
      <p:grpSpPr>
        <a:xfrm>
          <a:off x="0" y="0"/>
          <a:ext cx="0" cy="0"/>
          <a:chOff x="0" y="0"/>
          <a:chExt cx="0" cy="0"/>
        </a:xfrm>
      </p:grpSpPr>
      <p:sp>
        <p:nvSpPr>
          <p:cNvPr name="Freeform 2" id="2"/>
          <p:cNvSpPr/>
          <p:nvPr/>
        </p:nvSpPr>
        <p:spPr>
          <a:xfrm flipH="false" flipV="false" rot="0">
            <a:off x="15170926" y="-150901"/>
            <a:ext cx="3117074" cy="1522009"/>
          </a:xfrm>
          <a:custGeom>
            <a:avLst/>
            <a:gdLst/>
            <a:ahLst/>
            <a:cxnLst/>
            <a:rect r="r" b="b" t="t" l="l"/>
            <a:pathLst>
              <a:path h="1522009" w="3117074">
                <a:moveTo>
                  <a:pt x="0" y="0"/>
                </a:moveTo>
                <a:lnTo>
                  <a:pt x="3117074" y="0"/>
                </a:lnTo>
                <a:lnTo>
                  <a:pt x="3117074" y="1522009"/>
                </a:lnTo>
                <a:lnTo>
                  <a:pt x="0" y="1522009"/>
                </a:lnTo>
                <a:lnTo>
                  <a:pt x="0" y="0"/>
                </a:lnTo>
                <a:close/>
              </a:path>
            </a:pathLst>
          </a:custGeom>
          <a:blipFill>
            <a:blip r:embed="rId2"/>
            <a:stretch>
              <a:fillRect l="0" t="0" r="0" b="0"/>
            </a:stretch>
          </a:blipFill>
        </p:spPr>
      </p:sp>
      <p:sp>
        <p:nvSpPr>
          <p:cNvPr name="Freeform 3" id="3"/>
          <p:cNvSpPr/>
          <p:nvPr/>
        </p:nvSpPr>
        <p:spPr>
          <a:xfrm flipH="false" flipV="false" rot="0">
            <a:off x="5607540" y="610104"/>
            <a:ext cx="9563386" cy="9453692"/>
          </a:xfrm>
          <a:custGeom>
            <a:avLst/>
            <a:gdLst/>
            <a:ahLst/>
            <a:cxnLst/>
            <a:rect r="r" b="b" t="t" l="l"/>
            <a:pathLst>
              <a:path h="9453692" w="9563386">
                <a:moveTo>
                  <a:pt x="0" y="0"/>
                </a:moveTo>
                <a:lnTo>
                  <a:pt x="9563386" y="0"/>
                </a:lnTo>
                <a:lnTo>
                  <a:pt x="9563386" y="9453691"/>
                </a:lnTo>
                <a:lnTo>
                  <a:pt x="0" y="9453691"/>
                </a:lnTo>
                <a:lnTo>
                  <a:pt x="0" y="0"/>
                </a:lnTo>
                <a:close/>
              </a:path>
            </a:pathLst>
          </a:custGeom>
          <a:blipFill>
            <a:blip r:embed="rId3"/>
            <a:stretch>
              <a:fillRect l="0" t="0" r="0" b="0"/>
            </a:stretch>
          </a:blipFill>
        </p:spPr>
      </p:sp>
      <p:sp>
        <p:nvSpPr>
          <p:cNvPr name="TextBox 4" id="4"/>
          <p:cNvSpPr txBox="true"/>
          <p:nvPr/>
        </p:nvSpPr>
        <p:spPr>
          <a:xfrm rot="0">
            <a:off x="359471" y="1298133"/>
            <a:ext cx="5523762" cy="1506220"/>
          </a:xfrm>
          <a:prstGeom prst="rect">
            <a:avLst/>
          </a:prstGeom>
        </p:spPr>
        <p:txBody>
          <a:bodyPr anchor="t" rtlCol="false" tIns="0" lIns="0" bIns="0" rIns="0">
            <a:spAutoFit/>
          </a:bodyPr>
          <a:lstStyle/>
          <a:p>
            <a:pPr algn="l">
              <a:lnSpc>
                <a:spcPts val="11659"/>
              </a:lnSpc>
            </a:pPr>
            <a:r>
              <a:rPr lang="en-US" sz="10599" spc="-476">
                <a:solidFill>
                  <a:srgbClr val="000000"/>
                </a:solidFill>
                <a:latin typeface="Saira ExtraCondensed Medium"/>
                <a:ea typeface="Saira ExtraCondensed Medium"/>
                <a:cs typeface="Saira ExtraCondensed Medium"/>
                <a:sym typeface="Saira ExtraCondensed Medium"/>
              </a:rPr>
              <a:t>Phân tích</a:t>
            </a:r>
          </a:p>
        </p:txBody>
      </p:sp>
      <p:sp>
        <p:nvSpPr>
          <p:cNvPr name="TextBox 5" id="5"/>
          <p:cNvSpPr txBox="true"/>
          <p:nvPr/>
        </p:nvSpPr>
        <p:spPr>
          <a:xfrm rot="0">
            <a:off x="1889896" y="2880553"/>
            <a:ext cx="4511336" cy="1139833"/>
          </a:xfrm>
          <a:prstGeom prst="rect">
            <a:avLst/>
          </a:prstGeom>
        </p:spPr>
        <p:txBody>
          <a:bodyPr anchor="t" rtlCol="false" tIns="0" lIns="0" bIns="0" rIns="0">
            <a:spAutoFit/>
          </a:bodyPr>
          <a:lstStyle/>
          <a:p>
            <a:pPr algn="l">
              <a:lnSpc>
                <a:spcPts val="8800"/>
              </a:lnSpc>
            </a:pPr>
            <a:r>
              <a:rPr lang="en-US" sz="8000" spc="-360">
                <a:solidFill>
                  <a:srgbClr val="000000"/>
                </a:solidFill>
                <a:latin typeface="Saira ExtraCondensed"/>
                <a:ea typeface="Saira ExtraCondensed"/>
                <a:cs typeface="Saira ExtraCondensed"/>
                <a:sym typeface="Saira ExtraCondensed"/>
              </a:rPr>
              <a:t>Đăng Nhập:</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8F6EE"/>
        </a:solidFill>
      </p:bgPr>
    </p:bg>
    <p:spTree>
      <p:nvGrpSpPr>
        <p:cNvPr id="1" name=""/>
        <p:cNvGrpSpPr/>
        <p:nvPr/>
      </p:nvGrpSpPr>
      <p:grpSpPr>
        <a:xfrm>
          <a:off x="0" y="0"/>
          <a:ext cx="0" cy="0"/>
          <a:chOff x="0" y="0"/>
          <a:chExt cx="0" cy="0"/>
        </a:xfrm>
      </p:grpSpPr>
      <p:sp>
        <p:nvSpPr>
          <p:cNvPr name="Freeform 2" id="2"/>
          <p:cNvSpPr/>
          <p:nvPr/>
        </p:nvSpPr>
        <p:spPr>
          <a:xfrm flipH="false" flipV="false" rot="0">
            <a:off x="15170926" y="-150901"/>
            <a:ext cx="3117074" cy="1522009"/>
          </a:xfrm>
          <a:custGeom>
            <a:avLst/>
            <a:gdLst/>
            <a:ahLst/>
            <a:cxnLst/>
            <a:rect r="r" b="b" t="t" l="l"/>
            <a:pathLst>
              <a:path h="1522009" w="3117074">
                <a:moveTo>
                  <a:pt x="0" y="0"/>
                </a:moveTo>
                <a:lnTo>
                  <a:pt x="3117074" y="0"/>
                </a:lnTo>
                <a:lnTo>
                  <a:pt x="3117074" y="1522009"/>
                </a:lnTo>
                <a:lnTo>
                  <a:pt x="0" y="1522009"/>
                </a:lnTo>
                <a:lnTo>
                  <a:pt x="0" y="0"/>
                </a:lnTo>
                <a:close/>
              </a:path>
            </a:pathLst>
          </a:custGeom>
          <a:blipFill>
            <a:blip r:embed="rId2"/>
            <a:stretch>
              <a:fillRect l="0" t="0" r="0" b="0"/>
            </a:stretch>
          </a:blipFill>
        </p:spPr>
      </p:sp>
      <p:sp>
        <p:nvSpPr>
          <p:cNvPr name="Freeform 3" id="3"/>
          <p:cNvSpPr/>
          <p:nvPr/>
        </p:nvSpPr>
        <p:spPr>
          <a:xfrm flipH="false" flipV="false" rot="0">
            <a:off x="5883233" y="1371108"/>
            <a:ext cx="11376067" cy="8284389"/>
          </a:xfrm>
          <a:custGeom>
            <a:avLst/>
            <a:gdLst/>
            <a:ahLst/>
            <a:cxnLst/>
            <a:rect r="r" b="b" t="t" l="l"/>
            <a:pathLst>
              <a:path h="8284389" w="11376067">
                <a:moveTo>
                  <a:pt x="0" y="0"/>
                </a:moveTo>
                <a:lnTo>
                  <a:pt x="11376067" y="0"/>
                </a:lnTo>
                <a:lnTo>
                  <a:pt x="11376067" y="8284389"/>
                </a:lnTo>
                <a:lnTo>
                  <a:pt x="0" y="8284389"/>
                </a:lnTo>
                <a:lnTo>
                  <a:pt x="0" y="0"/>
                </a:lnTo>
                <a:close/>
              </a:path>
            </a:pathLst>
          </a:custGeom>
          <a:blipFill>
            <a:blip r:embed="rId3"/>
            <a:stretch>
              <a:fillRect l="0" t="0" r="0" b="0"/>
            </a:stretch>
          </a:blipFill>
        </p:spPr>
      </p:sp>
      <p:sp>
        <p:nvSpPr>
          <p:cNvPr name="TextBox 4" id="4"/>
          <p:cNvSpPr txBox="true"/>
          <p:nvPr/>
        </p:nvSpPr>
        <p:spPr>
          <a:xfrm rot="0">
            <a:off x="359471" y="1298133"/>
            <a:ext cx="5523762" cy="1506220"/>
          </a:xfrm>
          <a:prstGeom prst="rect">
            <a:avLst/>
          </a:prstGeom>
        </p:spPr>
        <p:txBody>
          <a:bodyPr anchor="t" rtlCol="false" tIns="0" lIns="0" bIns="0" rIns="0">
            <a:spAutoFit/>
          </a:bodyPr>
          <a:lstStyle/>
          <a:p>
            <a:pPr algn="l">
              <a:lnSpc>
                <a:spcPts val="11659"/>
              </a:lnSpc>
            </a:pPr>
            <a:r>
              <a:rPr lang="en-US" sz="10599" spc="-476">
                <a:solidFill>
                  <a:srgbClr val="000000"/>
                </a:solidFill>
                <a:latin typeface="Saira ExtraCondensed Medium"/>
                <a:ea typeface="Saira ExtraCondensed Medium"/>
                <a:cs typeface="Saira ExtraCondensed Medium"/>
                <a:sym typeface="Saira ExtraCondensed Medium"/>
              </a:rPr>
              <a:t>Phân tích</a:t>
            </a:r>
          </a:p>
        </p:txBody>
      </p:sp>
      <p:sp>
        <p:nvSpPr>
          <p:cNvPr name="TextBox 5" id="5"/>
          <p:cNvSpPr txBox="true"/>
          <p:nvPr/>
        </p:nvSpPr>
        <p:spPr>
          <a:xfrm rot="0">
            <a:off x="2143002" y="2880553"/>
            <a:ext cx="4258230" cy="2254258"/>
          </a:xfrm>
          <a:prstGeom prst="rect">
            <a:avLst/>
          </a:prstGeom>
        </p:spPr>
        <p:txBody>
          <a:bodyPr anchor="t" rtlCol="false" tIns="0" lIns="0" bIns="0" rIns="0">
            <a:spAutoFit/>
          </a:bodyPr>
          <a:lstStyle/>
          <a:p>
            <a:pPr algn="l">
              <a:lnSpc>
                <a:spcPts val="8800"/>
              </a:lnSpc>
            </a:pPr>
            <a:r>
              <a:rPr lang="en-US" sz="8000" spc="-360">
                <a:solidFill>
                  <a:srgbClr val="000000"/>
                </a:solidFill>
                <a:latin typeface="Saira ExtraCondensed"/>
                <a:ea typeface="Saira ExtraCondensed"/>
                <a:cs typeface="Saira ExtraCondensed"/>
                <a:sym typeface="Saira ExtraCondensed"/>
              </a:rPr>
              <a:t>đặt hàng đã đăng nhập:</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8F6EE"/>
        </a:solidFill>
      </p:bgPr>
    </p:bg>
    <p:spTree>
      <p:nvGrpSpPr>
        <p:cNvPr id="1" name=""/>
        <p:cNvGrpSpPr/>
        <p:nvPr/>
      </p:nvGrpSpPr>
      <p:grpSpPr>
        <a:xfrm>
          <a:off x="0" y="0"/>
          <a:ext cx="0" cy="0"/>
          <a:chOff x="0" y="0"/>
          <a:chExt cx="0" cy="0"/>
        </a:xfrm>
      </p:grpSpPr>
      <p:sp>
        <p:nvSpPr>
          <p:cNvPr name="Freeform 2" id="2"/>
          <p:cNvSpPr/>
          <p:nvPr/>
        </p:nvSpPr>
        <p:spPr>
          <a:xfrm flipH="false" flipV="false" rot="0">
            <a:off x="15170926" y="-150901"/>
            <a:ext cx="3117074" cy="1522009"/>
          </a:xfrm>
          <a:custGeom>
            <a:avLst/>
            <a:gdLst/>
            <a:ahLst/>
            <a:cxnLst/>
            <a:rect r="r" b="b" t="t" l="l"/>
            <a:pathLst>
              <a:path h="1522009" w="3117074">
                <a:moveTo>
                  <a:pt x="0" y="0"/>
                </a:moveTo>
                <a:lnTo>
                  <a:pt x="3117074" y="0"/>
                </a:lnTo>
                <a:lnTo>
                  <a:pt x="3117074" y="1522009"/>
                </a:lnTo>
                <a:lnTo>
                  <a:pt x="0" y="1522009"/>
                </a:lnTo>
                <a:lnTo>
                  <a:pt x="0" y="0"/>
                </a:lnTo>
                <a:close/>
              </a:path>
            </a:pathLst>
          </a:custGeom>
          <a:blipFill>
            <a:blip r:embed="rId2"/>
            <a:stretch>
              <a:fillRect l="0" t="0" r="0" b="0"/>
            </a:stretch>
          </a:blipFill>
        </p:spPr>
      </p:sp>
      <p:sp>
        <p:nvSpPr>
          <p:cNvPr name="Freeform 3" id="3"/>
          <p:cNvSpPr/>
          <p:nvPr/>
        </p:nvSpPr>
        <p:spPr>
          <a:xfrm flipH="false" flipV="false" rot="0">
            <a:off x="5240620" y="1998855"/>
            <a:ext cx="12301783" cy="7851951"/>
          </a:xfrm>
          <a:custGeom>
            <a:avLst/>
            <a:gdLst/>
            <a:ahLst/>
            <a:cxnLst/>
            <a:rect r="r" b="b" t="t" l="l"/>
            <a:pathLst>
              <a:path h="7851951" w="12301783">
                <a:moveTo>
                  <a:pt x="0" y="0"/>
                </a:moveTo>
                <a:lnTo>
                  <a:pt x="12301783" y="0"/>
                </a:lnTo>
                <a:lnTo>
                  <a:pt x="12301783" y="7851952"/>
                </a:lnTo>
                <a:lnTo>
                  <a:pt x="0" y="7851952"/>
                </a:lnTo>
                <a:lnTo>
                  <a:pt x="0" y="0"/>
                </a:lnTo>
                <a:close/>
              </a:path>
            </a:pathLst>
          </a:custGeom>
          <a:blipFill>
            <a:blip r:embed="rId3"/>
            <a:stretch>
              <a:fillRect l="0" t="0" r="0" b="0"/>
            </a:stretch>
          </a:blipFill>
        </p:spPr>
      </p:sp>
      <p:sp>
        <p:nvSpPr>
          <p:cNvPr name="TextBox 4" id="4"/>
          <p:cNvSpPr txBox="true"/>
          <p:nvPr/>
        </p:nvSpPr>
        <p:spPr>
          <a:xfrm rot="0">
            <a:off x="359471" y="1298133"/>
            <a:ext cx="5523762" cy="1506220"/>
          </a:xfrm>
          <a:prstGeom prst="rect">
            <a:avLst/>
          </a:prstGeom>
        </p:spPr>
        <p:txBody>
          <a:bodyPr anchor="t" rtlCol="false" tIns="0" lIns="0" bIns="0" rIns="0">
            <a:spAutoFit/>
          </a:bodyPr>
          <a:lstStyle/>
          <a:p>
            <a:pPr algn="l">
              <a:lnSpc>
                <a:spcPts val="11659"/>
              </a:lnSpc>
            </a:pPr>
            <a:r>
              <a:rPr lang="en-US" sz="10599" spc="-476">
                <a:solidFill>
                  <a:srgbClr val="000000"/>
                </a:solidFill>
                <a:latin typeface="Saira ExtraCondensed Medium"/>
                <a:ea typeface="Saira ExtraCondensed Medium"/>
                <a:cs typeface="Saira ExtraCondensed Medium"/>
                <a:sym typeface="Saira ExtraCondensed Medium"/>
              </a:rPr>
              <a:t>Phân tích</a:t>
            </a:r>
          </a:p>
        </p:txBody>
      </p:sp>
      <p:sp>
        <p:nvSpPr>
          <p:cNvPr name="TextBox 5" id="5"/>
          <p:cNvSpPr txBox="true"/>
          <p:nvPr/>
        </p:nvSpPr>
        <p:spPr>
          <a:xfrm rot="0">
            <a:off x="1371897" y="2889242"/>
            <a:ext cx="4511336" cy="2254258"/>
          </a:xfrm>
          <a:prstGeom prst="rect">
            <a:avLst/>
          </a:prstGeom>
        </p:spPr>
        <p:txBody>
          <a:bodyPr anchor="t" rtlCol="false" tIns="0" lIns="0" bIns="0" rIns="0">
            <a:spAutoFit/>
          </a:bodyPr>
          <a:lstStyle/>
          <a:p>
            <a:pPr algn="l">
              <a:lnSpc>
                <a:spcPts val="8800"/>
              </a:lnSpc>
            </a:pPr>
            <a:r>
              <a:rPr lang="en-US" sz="8000" spc="-360">
                <a:solidFill>
                  <a:srgbClr val="000000"/>
                </a:solidFill>
                <a:latin typeface="Saira ExtraCondensed"/>
                <a:ea typeface="Saira ExtraCondensed"/>
                <a:cs typeface="Saira ExtraCondensed"/>
                <a:sym typeface="Saira ExtraCondensed"/>
              </a:rPr>
              <a:t>đặt hàng chưa đăng nhập:</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8F6EE"/>
        </a:solidFill>
      </p:bgPr>
    </p:bg>
    <p:spTree>
      <p:nvGrpSpPr>
        <p:cNvPr id="1" name=""/>
        <p:cNvGrpSpPr/>
        <p:nvPr/>
      </p:nvGrpSpPr>
      <p:grpSpPr>
        <a:xfrm>
          <a:off x="0" y="0"/>
          <a:ext cx="0" cy="0"/>
          <a:chOff x="0" y="0"/>
          <a:chExt cx="0" cy="0"/>
        </a:xfrm>
      </p:grpSpPr>
      <p:sp>
        <p:nvSpPr>
          <p:cNvPr name="Freeform 2" id="2"/>
          <p:cNvSpPr/>
          <p:nvPr/>
        </p:nvSpPr>
        <p:spPr>
          <a:xfrm flipH="false" flipV="false" rot="0">
            <a:off x="15170926" y="-150901"/>
            <a:ext cx="3117074" cy="1522009"/>
          </a:xfrm>
          <a:custGeom>
            <a:avLst/>
            <a:gdLst/>
            <a:ahLst/>
            <a:cxnLst/>
            <a:rect r="r" b="b" t="t" l="l"/>
            <a:pathLst>
              <a:path h="1522009" w="3117074">
                <a:moveTo>
                  <a:pt x="0" y="0"/>
                </a:moveTo>
                <a:lnTo>
                  <a:pt x="3117074" y="0"/>
                </a:lnTo>
                <a:lnTo>
                  <a:pt x="3117074" y="1522009"/>
                </a:lnTo>
                <a:lnTo>
                  <a:pt x="0" y="1522009"/>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8F6EE"/>
        </a:solidFill>
      </p:bgPr>
    </p:bg>
    <p:spTree>
      <p:nvGrpSpPr>
        <p:cNvPr id="1" name=""/>
        <p:cNvGrpSpPr/>
        <p:nvPr/>
      </p:nvGrpSpPr>
      <p:grpSpPr>
        <a:xfrm>
          <a:off x="0" y="0"/>
          <a:ext cx="0" cy="0"/>
          <a:chOff x="0" y="0"/>
          <a:chExt cx="0" cy="0"/>
        </a:xfrm>
      </p:grpSpPr>
      <p:sp>
        <p:nvSpPr>
          <p:cNvPr name="AutoShape 2" id="2"/>
          <p:cNvSpPr/>
          <p:nvPr/>
        </p:nvSpPr>
        <p:spPr>
          <a:xfrm flipV="true">
            <a:off x="0" y="1023937"/>
            <a:ext cx="18493007" cy="0"/>
          </a:xfrm>
          <a:prstGeom prst="line">
            <a:avLst/>
          </a:prstGeom>
          <a:ln cap="flat" w="9525">
            <a:solidFill>
              <a:srgbClr val="013927"/>
            </a:solidFill>
            <a:prstDash val="solid"/>
            <a:headEnd type="none" len="sm" w="sm"/>
            <a:tailEnd type="none" len="sm" w="sm"/>
          </a:ln>
        </p:spPr>
      </p:sp>
      <p:sp>
        <p:nvSpPr>
          <p:cNvPr name="TextBox 3" id="3"/>
          <p:cNvSpPr txBox="true"/>
          <p:nvPr/>
        </p:nvSpPr>
        <p:spPr>
          <a:xfrm rot="0">
            <a:off x="595170" y="449080"/>
            <a:ext cx="894204" cy="216431"/>
          </a:xfrm>
          <a:prstGeom prst="rect">
            <a:avLst/>
          </a:prstGeom>
        </p:spPr>
        <p:txBody>
          <a:bodyPr anchor="t" rtlCol="false" tIns="0" lIns="0" bIns="0" rIns="0">
            <a:spAutoFit/>
          </a:bodyPr>
          <a:lstStyle/>
          <a:p>
            <a:pPr algn="l">
              <a:lnSpc>
                <a:spcPts val="1694"/>
              </a:lnSpc>
              <a:spcBef>
                <a:spcPct val="0"/>
              </a:spcBef>
            </a:pPr>
            <a:r>
              <a:rPr lang="en-US" sz="1598" spc="-71">
                <a:solidFill>
                  <a:srgbClr val="013927"/>
                </a:solidFill>
                <a:latin typeface="Cabin"/>
                <a:ea typeface="Cabin"/>
                <a:cs typeface="Cabin"/>
                <a:sym typeface="Cabin"/>
              </a:rPr>
              <a:t>An Nam</a:t>
            </a:r>
          </a:p>
        </p:txBody>
      </p:sp>
      <p:sp>
        <p:nvSpPr>
          <p:cNvPr name="Freeform 4" id="4"/>
          <p:cNvSpPr/>
          <p:nvPr/>
        </p:nvSpPr>
        <p:spPr>
          <a:xfrm flipH="false" flipV="false" rot="0">
            <a:off x="15170926" y="-150901"/>
            <a:ext cx="3117074" cy="1522009"/>
          </a:xfrm>
          <a:custGeom>
            <a:avLst/>
            <a:gdLst/>
            <a:ahLst/>
            <a:cxnLst/>
            <a:rect r="r" b="b" t="t" l="l"/>
            <a:pathLst>
              <a:path h="1522009" w="3117074">
                <a:moveTo>
                  <a:pt x="0" y="0"/>
                </a:moveTo>
                <a:lnTo>
                  <a:pt x="3117074" y="0"/>
                </a:lnTo>
                <a:lnTo>
                  <a:pt x="3117074" y="1522009"/>
                </a:lnTo>
                <a:lnTo>
                  <a:pt x="0" y="1522009"/>
                </a:lnTo>
                <a:lnTo>
                  <a:pt x="0" y="0"/>
                </a:lnTo>
                <a:close/>
              </a:path>
            </a:pathLst>
          </a:custGeom>
          <a:blipFill>
            <a:blip r:embed="rId2"/>
            <a:stretch>
              <a:fillRect l="0" t="0" r="0" b="0"/>
            </a:stretch>
          </a:blipFill>
        </p:spPr>
      </p:sp>
      <p:sp>
        <p:nvSpPr>
          <p:cNvPr name="TextBox 5" id="5"/>
          <p:cNvSpPr txBox="true"/>
          <p:nvPr/>
        </p:nvSpPr>
        <p:spPr>
          <a:xfrm rot="0">
            <a:off x="359471" y="1298133"/>
            <a:ext cx="5523762" cy="1506220"/>
          </a:xfrm>
          <a:prstGeom prst="rect">
            <a:avLst/>
          </a:prstGeom>
        </p:spPr>
        <p:txBody>
          <a:bodyPr anchor="t" rtlCol="false" tIns="0" lIns="0" bIns="0" rIns="0">
            <a:spAutoFit/>
          </a:bodyPr>
          <a:lstStyle/>
          <a:p>
            <a:pPr algn="l">
              <a:lnSpc>
                <a:spcPts val="11659"/>
              </a:lnSpc>
            </a:pPr>
            <a:r>
              <a:rPr lang="en-US" sz="10599" spc="-476">
                <a:solidFill>
                  <a:srgbClr val="000000"/>
                </a:solidFill>
                <a:latin typeface="Saira ExtraCondensed Medium"/>
                <a:ea typeface="Saira ExtraCondensed Medium"/>
                <a:cs typeface="Saira ExtraCondensed Medium"/>
                <a:sym typeface="Saira ExtraCondensed Medium"/>
              </a:rPr>
              <a:t>test hệ thống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13927"/>
        </a:solidFill>
      </p:bgPr>
    </p:bg>
    <p:spTree>
      <p:nvGrpSpPr>
        <p:cNvPr id="1" name=""/>
        <p:cNvGrpSpPr/>
        <p:nvPr/>
      </p:nvGrpSpPr>
      <p:grpSpPr>
        <a:xfrm>
          <a:off x="0" y="0"/>
          <a:ext cx="0" cy="0"/>
          <a:chOff x="0" y="0"/>
          <a:chExt cx="0" cy="0"/>
        </a:xfrm>
      </p:grpSpPr>
      <p:sp>
        <p:nvSpPr>
          <p:cNvPr name="AutoShape 2" id="2"/>
          <p:cNvSpPr/>
          <p:nvPr/>
        </p:nvSpPr>
        <p:spPr>
          <a:xfrm flipV="true">
            <a:off x="0" y="1023937"/>
            <a:ext cx="18493007" cy="0"/>
          </a:xfrm>
          <a:prstGeom prst="line">
            <a:avLst/>
          </a:prstGeom>
          <a:ln cap="flat" w="9525">
            <a:solidFill>
              <a:srgbClr val="FCFEF1"/>
            </a:solidFill>
            <a:prstDash val="solid"/>
            <a:headEnd type="none" len="sm" w="sm"/>
            <a:tailEnd type="none" len="sm" w="sm"/>
          </a:ln>
        </p:spPr>
      </p:sp>
      <p:sp>
        <p:nvSpPr>
          <p:cNvPr name="TextBox 3" id="3"/>
          <p:cNvSpPr txBox="true"/>
          <p:nvPr/>
        </p:nvSpPr>
        <p:spPr>
          <a:xfrm rot="0">
            <a:off x="595170" y="449080"/>
            <a:ext cx="894204" cy="216431"/>
          </a:xfrm>
          <a:prstGeom prst="rect">
            <a:avLst/>
          </a:prstGeom>
        </p:spPr>
        <p:txBody>
          <a:bodyPr anchor="t" rtlCol="false" tIns="0" lIns="0" bIns="0" rIns="0">
            <a:spAutoFit/>
          </a:bodyPr>
          <a:lstStyle/>
          <a:p>
            <a:pPr algn="l">
              <a:lnSpc>
                <a:spcPts val="1694"/>
              </a:lnSpc>
              <a:spcBef>
                <a:spcPct val="0"/>
              </a:spcBef>
            </a:pPr>
            <a:r>
              <a:rPr lang="en-US" sz="1598" spc="-71">
                <a:solidFill>
                  <a:srgbClr val="FCFEF1"/>
                </a:solidFill>
                <a:latin typeface="Cabin"/>
                <a:ea typeface="Cabin"/>
                <a:cs typeface="Cabin"/>
                <a:sym typeface="Cabin"/>
              </a:rPr>
              <a:t>An Nam</a:t>
            </a:r>
          </a:p>
        </p:txBody>
      </p:sp>
      <p:sp>
        <p:nvSpPr>
          <p:cNvPr name="Freeform 4" id="4"/>
          <p:cNvSpPr/>
          <p:nvPr/>
        </p:nvSpPr>
        <p:spPr>
          <a:xfrm flipH="false" flipV="false" rot="0">
            <a:off x="15170926" y="-150901"/>
            <a:ext cx="3117074" cy="1522009"/>
          </a:xfrm>
          <a:custGeom>
            <a:avLst/>
            <a:gdLst/>
            <a:ahLst/>
            <a:cxnLst/>
            <a:rect r="r" b="b" t="t" l="l"/>
            <a:pathLst>
              <a:path h="1522009" w="3117074">
                <a:moveTo>
                  <a:pt x="0" y="0"/>
                </a:moveTo>
                <a:lnTo>
                  <a:pt x="3117074" y="0"/>
                </a:lnTo>
                <a:lnTo>
                  <a:pt x="3117074" y="1522009"/>
                </a:lnTo>
                <a:lnTo>
                  <a:pt x="0" y="1522009"/>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F6EE"/>
        </a:solidFill>
      </p:bgPr>
    </p:bg>
    <p:spTree>
      <p:nvGrpSpPr>
        <p:cNvPr id="1" name=""/>
        <p:cNvGrpSpPr/>
        <p:nvPr/>
      </p:nvGrpSpPr>
      <p:grpSpPr>
        <a:xfrm>
          <a:off x="0" y="0"/>
          <a:ext cx="0" cy="0"/>
          <a:chOff x="0" y="0"/>
          <a:chExt cx="0" cy="0"/>
        </a:xfrm>
      </p:grpSpPr>
      <p:sp>
        <p:nvSpPr>
          <p:cNvPr name="AutoShape 2" id="2"/>
          <p:cNvSpPr/>
          <p:nvPr/>
        </p:nvSpPr>
        <p:spPr>
          <a:xfrm flipV="true">
            <a:off x="0" y="1023937"/>
            <a:ext cx="18493007" cy="0"/>
          </a:xfrm>
          <a:prstGeom prst="line">
            <a:avLst/>
          </a:prstGeom>
          <a:ln cap="flat" w="9525">
            <a:solidFill>
              <a:srgbClr val="013927"/>
            </a:solidFill>
            <a:prstDash val="solid"/>
            <a:headEnd type="none" len="sm" w="sm"/>
            <a:tailEnd type="none" len="sm" w="sm"/>
          </a:ln>
        </p:spPr>
      </p:sp>
      <p:graphicFrame>
        <p:nvGraphicFramePr>
          <p:cNvPr name="Table 3" id="3"/>
          <p:cNvGraphicFramePr>
            <a:graphicFrameLocks noGrp="true"/>
          </p:cNvGraphicFramePr>
          <p:nvPr/>
        </p:nvGraphicFramePr>
        <p:xfrm>
          <a:off x="9345936" y="4600898"/>
          <a:ext cx="8270596" cy="4857750"/>
        </p:xfrm>
        <a:graphic>
          <a:graphicData uri="http://schemas.openxmlformats.org/drawingml/2006/table">
            <a:tbl>
              <a:tblPr/>
              <a:tblGrid>
                <a:gridCol w="1149623"/>
                <a:gridCol w="7120974"/>
              </a:tblGrid>
              <a:tr h="809625">
                <a:tc>
                  <a:txBody>
                    <a:bodyPr anchor="t" rtlCol="false"/>
                    <a:lstStyle/>
                    <a:p>
                      <a:pPr algn="just">
                        <a:lnSpc>
                          <a:spcPts val="5040"/>
                        </a:lnSpc>
                        <a:defRPr/>
                      </a:pPr>
                      <a:r>
                        <a:rPr lang="en-US" sz="3600">
                          <a:solidFill>
                            <a:srgbClr val="013927"/>
                          </a:solidFill>
                          <a:latin typeface="Saira ExtraCondensed Medium"/>
                          <a:ea typeface="Saira ExtraCondensed Medium"/>
                          <a:cs typeface="Saira ExtraCondensed Medium"/>
                          <a:sym typeface="Saira ExtraCondensed Medium"/>
                          <a:hlinkClick r:id="rId2" action="ppaction://hlinksldjump"/>
                        </a:rPr>
                        <a:t>003</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just">
                        <a:lnSpc>
                          <a:spcPts val="4620"/>
                        </a:lnSpc>
                        <a:defRPr/>
                      </a:pPr>
                      <a:r>
                        <a:rPr lang="en-US" sz="3300" spc="-99">
                          <a:solidFill>
                            <a:srgbClr val="013927"/>
                          </a:solidFill>
                          <a:latin typeface="Cabin"/>
                          <a:ea typeface="Cabin"/>
                          <a:cs typeface="Cabin"/>
                          <a:sym typeface="Cabin"/>
                        </a:rPr>
                        <a:t>Giới thiệu dự án</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809625">
                <a:tc>
                  <a:txBody>
                    <a:bodyPr anchor="t" rtlCol="false"/>
                    <a:lstStyle/>
                    <a:p>
                      <a:pPr algn="just">
                        <a:lnSpc>
                          <a:spcPts val="5040"/>
                        </a:lnSpc>
                        <a:defRPr/>
                      </a:pPr>
                      <a:r>
                        <a:rPr lang="en-US" sz="3600">
                          <a:solidFill>
                            <a:srgbClr val="013927"/>
                          </a:solidFill>
                          <a:latin typeface="Saira ExtraCondensed Medium"/>
                          <a:ea typeface="Saira ExtraCondensed Medium"/>
                          <a:cs typeface="Saira ExtraCondensed Medium"/>
                          <a:sym typeface="Saira ExtraCondensed Medium"/>
                          <a:hlinkClick r:id="rId3" action="ppaction://hlinksldjump"/>
                        </a:rPr>
                        <a:t>004</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just">
                        <a:lnSpc>
                          <a:spcPts val="4620"/>
                        </a:lnSpc>
                        <a:defRPr/>
                      </a:pPr>
                      <a:r>
                        <a:rPr lang="en-US" sz="3300" spc="-99">
                          <a:solidFill>
                            <a:srgbClr val="013927"/>
                          </a:solidFill>
                          <a:latin typeface="Cabin"/>
                          <a:ea typeface="Cabin"/>
                          <a:cs typeface="Cabin"/>
                          <a:sym typeface="Cabin"/>
                        </a:rPr>
                        <a:t>Phân tích dự án</a:t>
                      </a:r>
                      <a:r>
                        <a:rPr lang="en-US" sz="3300" spc="-99">
                          <a:solidFill>
                            <a:srgbClr val="013927"/>
                          </a:solidFill>
                          <a:latin typeface="Cabin"/>
                          <a:ea typeface="Cabin"/>
                          <a:cs typeface="Cabin"/>
                          <a:sym typeface="Cabin"/>
                        </a:rPr>
                        <a:t> </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809625">
                <a:tc>
                  <a:txBody>
                    <a:bodyPr anchor="t" rtlCol="false"/>
                    <a:lstStyle/>
                    <a:p>
                      <a:pPr algn="just">
                        <a:lnSpc>
                          <a:spcPts val="5040"/>
                        </a:lnSpc>
                        <a:defRPr/>
                      </a:pPr>
                      <a:r>
                        <a:rPr lang="en-US" sz="3600">
                          <a:solidFill>
                            <a:srgbClr val="013927"/>
                          </a:solidFill>
                          <a:latin typeface="Saira ExtraCondensed Medium"/>
                          <a:ea typeface="Saira ExtraCondensed Medium"/>
                          <a:cs typeface="Saira ExtraCondensed Medium"/>
                          <a:sym typeface="Saira ExtraCondensed Medium"/>
                          <a:hlinkClick r:id="rId4" action="ppaction://hlinksldjump"/>
                        </a:rPr>
                        <a:t>005</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just">
                        <a:lnSpc>
                          <a:spcPts val="4620"/>
                        </a:lnSpc>
                        <a:defRPr/>
                      </a:pPr>
                      <a:r>
                        <a:rPr lang="en-US" sz="3300" spc="-99">
                          <a:solidFill>
                            <a:srgbClr val="013927"/>
                          </a:solidFill>
                          <a:latin typeface="Cabin"/>
                          <a:ea typeface="Cabin"/>
                          <a:cs typeface="Cabin"/>
                          <a:sym typeface="Cabin"/>
                        </a:rPr>
                        <a:t>Thực hiện</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809625">
                <a:tc>
                  <a:txBody>
                    <a:bodyPr anchor="t" rtlCol="false"/>
                    <a:lstStyle/>
                    <a:p>
                      <a:pPr algn="just">
                        <a:lnSpc>
                          <a:spcPts val="5040"/>
                        </a:lnSpc>
                        <a:defRPr/>
                      </a:pPr>
                      <a:r>
                        <a:rPr lang="en-US" sz="3600">
                          <a:solidFill>
                            <a:srgbClr val="013927"/>
                          </a:solidFill>
                          <a:latin typeface="Saira ExtraCondensed Medium"/>
                          <a:ea typeface="Saira ExtraCondensed Medium"/>
                          <a:cs typeface="Saira ExtraCondensed Medium"/>
                          <a:sym typeface="Saira ExtraCondensed Medium"/>
                          <a:hlinkClick r:id="rId5" action="ppaction://hlinksldjump"/>
                        </a:rPr>
                        <a:t>006</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just">
                        <a:lnSpc>
                          <a:spcPts val="4620"/>
                        </a:lnSpc>
                        <a:defRPr/>
                      </a:pPr>
                      <a:r>
                        <a:rPr lang="en-US" sz="3300" spc="-99">
                          <a:solidFill>
                            <a:srgbClr val="013927"/>
                          </a:solidFill>
                          <a:latin typeface="Cabin"/>
                          <a:ea typeface="Cabin"/>
                          <a:cs typeface="Cabin"/>
                          <a:sym typeface="Cabin"/>
                        </a:rPr>
                        <a:t>Test lỗi</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809625">
                <a:tc>
                  <a:txBody>
                    <a:bodyPr anchor="t" rtlCol="false"/>
                    <a:lstStyle/>
                    <a:p>
                      <a:pPr algn="just">
                        <a:lnSpc>
                          <a:spcPts val="5040"/>
                        </a:lnSpc>
                        <a:defRPr/>
                      </a:pPr>
                      <a:r>
                        <a:rPr lang="en-US" sz="3600">
                          <a:solidFill>
                            <a:srgbClr val="013927"/>
                          </a:solidFill>
                          <a:latin typeface="Saira ExtraCondensed Medium"/>
                          <a:ea typeface="Saira ExtraCondensed Medium"/>
                          <a:cs typeface="Saira ExtraCondensed Medium"/>
                          <a:sym typeface="Saira ExtraCondensed Medium"/>
                          <a:hlinkClick r:id="rId6" action="ppaction://hlinksldjump"/>
                        </a:rPr>
                        <a:t>007</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just">
                        <a:lnSpc>
                          <a:spcPts val="4620"/>
                        </a:lnSpc>
                        <a:defRPr/>
                      </a:pPr>
                      <a:r>
                        <a:rPr lang="en-US" sz="3300" spc="-99">
                          <a:solidFill>
                            <a:srgbClr val="013927"/>
                          </a:solidFill>
                          <a:latin typeface="Cabin"/>
                          <a:ea typeface="Cabin"/>
                          <a:cs typeface="Cabin"/>
                          <a:sym typeface="Cabin"/>
                        </a:rPr>
                        <a:t>Demo webiste</a:t>
                      </a: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809625">
                <a:tc>
                  <a:txBody>
                    <a:bodyPr anchor="t" rtlCol="false"/>
                    <a:lstStyle/>
                    <a:p>
                      <a:pPr algn="just">
                        <a:lnSpc>
                          <a:spcPts val="5040"/>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just">
                        <a:lnSpc>
                          <a:spcPts val="4620"/>
                        </a:lnSpc>
                        <a:defRPr/>
                      </a:pPr>
                      <a:endParaRPr lang="en-US" sz="1100"/>
                    </a:p>
                  </a:txBody>
                  <a:tcPr marL="0" marR="0" marT="0" marB="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Freeform 4" id="4"/>
          <p:cNvSpPr/>
          <p:nvPr/>
        </p:nvSpPr>
        <p:spPr>
          <a:xfrm flipH="false" flipV="false" rot="0">
            <a:off x="806573" y="2220994"/>
            <a:ext cx="7136615" cy="6578661"/>
          </a:xfrm>
          <a:custGeom>
            <a:avLst/>
            <a:gdLst/>
            <a:ahLst/>
            <a:cxnLst/>
            <a:rect r="r" b="b" t="t" l="l"/>
            <a:pathLst>
              <a:path h="6578661" w="7136615">
                <a:moveTo>
                  <a:pt x="0" y="0"/>
                </a:moveTo>
                <a:lnTo>
                  <a:pt x="7136615" y="0"/>
                </a:lnTo>
                <a:lnTo>
                  <a:pt x="7136615" y="6578661"/>
                </a:lnTo>
                <a:lnTo>
                  <a:pt x="0" y="65786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5170926" y="-150901"/>
            <a:ext cx="3117074" cy="1522009"/>
          </a:xfrm>
          <a:custGeom>
            <a:avLst/>
            <a:gdLst/>
            <a:ahLst/>
            <a:cxnLst/>
            <a:rect r="r" b="b" t="t" l="l"/>
            <a:pathLst>
              <a:path h="1522009" w="3117074">
                <a:moveTo>
                  <a:pt x="0" y="0"/>
                </a:moveTo>
                <a:lnTo>
                  <a:pt x="3117074" y="0"/>
                </a:lnTo>
                <a:lnTo>
                  <a:pt x="3117074" y="1522009"/>
                </a:lnTo>
                <a:lnTo>
                  <a:pt x="0" y="1522009"/>
                </a:lnTo>
                <a:lnTo>
                  <a:pt x="0" y="0"/>
                </a:lnTo>
                <a:close/>
              </a:path>
            </a:pathLst>
          </a:custGeom>
          <a:blipFill>
            <a:blip r:embed="rId9"/>
            <a:stretch>
              <a:fillRect l="0" t="0" r="0" b="0"/>
            </a:stretch>
          </a:blipFill>
        </p:spPr>
      </p:sp>
      <p:sp>
        <p:nvSpPr>
          <p:cNvPr name="TextBox 6" id="6"/>
          <p:cNvSpPr txBox="true"/>
          <p:nvPr/>
        </p:nvSpPr>
        <p:spPr>
          <a:xfrm rot="0">
            <a:off x="9345936" y="2616524"/>
            <a:ext cx="8270596" cy="1631950"/>
          </a:xfrm>
          <a:prstGeom prst="rect">
            <a:avLst/>
          </a:prstGeom>
        </p:spPr>
        <p:txBody>
          <a:bodyPr anchor="t" rtlCol="false" tIns="0" lIns="0" bIns="0" rIns="0">
            <a:spAutoFit/>
          </a:bodyPr>
          <a:lstStyle/>
          <a:p>
            <a:pPr algn="l">
              <a:lnSpc>
                <a:spcPts val="12649"/>
              </a:lnSpc>
            </a:pPr>
            <a:r>
              <a:rPr lang="en-US" sz="11499" spc="-517">
                <a:solidFill>
                  <a:srgbClr val="013927"/>
                </a:solidFill>
                <a:latin typeface="Saira ExtraCondensed Medium"/>
                <a:ea typeface="Saira ExtraCondensed Medium"/>
                <a:cs typeface="Saira ExtraCondensed Medium"/>
                <a:sym typeface="Saira ExtraCondensed Medium"/>
              </a:rPr>
              <a:t>Chương trình</a:t>
            </a:r>
          </a:p>
        </p:txBody>
      </p:sp>
      <p:sp>
        <p:nvSpPr>
          <p:cNvPr name="TextBox 7" id="7"/>
          <p:cNvSpPr txBox="true"/>
          <p:nvPr/>
        </p:nvSpPr>
        <p:spPr>
          <a:xfrm rot="0">
            <a:off x="359471" y="447838"/>
            <a:ext cx="894204" cy="218916"/>
          </a:xfrm>
          <a:prstGeom prst="rect">
            <a:avLst/>
          </a:prstGeom>
        </p:spPr>
        <p:txBody>
          <a:bodyPr anchor="t" rtlCol="false" tIns="0" lIns="0" bIns="0" rIns="0">
            <a:spAutoFit/>
          </a:bodyPr>
          <a:lstStyle/>
          <a:p>
            <a:pPr algn="l">
              <a:lnSpc>
                <a:spcPts val="1694"/>
              </a:lnSpc>
              <a:spcBef>
                <a:spcPct val="0"/>
              </a:spcBef>
            </a:pPr>
            <a:r>
              <a:rPr lang="en-US" sz="1598" spc="-71">
                <a:solidFill>
                  <a:srgbClr val="013927"/>
                </a:solidFill>
                <a:latin typeface="Cabin"/>
                <a:ea typeface="Cabin"/>
                <a:cs typeface="Cabin"/>
                <a:sym typeface="Cabin"/>
              </a:rPr>
              <a:t>Group 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13927"/>
        </a:solidFill>
      </p:bgPr>
    </p:bg>
    <p:spTree>
      <p:nvGrpSpPr>
        <p:cNvPr id="1" name=""/>
        <p:cNvGrpSpPr/>
        <p:nvPr/>
      </p:nvGrpSpPr>
      <p:grpSpPr>
        <a:xfrm>
          <a:off x="0" y="0"/>
          <a:ext cx="0" cy="0"/>
          <a:chOff x="0" y="0"/>
          <a:chExt cx="0" cy="0"/>
        </a:xfrm>
      </p:grpSpPr>
      <p:sp>
        <p:nvSpPr>
          <p:cNvPr name="AutoShape 2" id="2"/>
          <p:cNvSpPr/>
          <p:nvPr/>
        </p:nvSpPr>
        <p:spPr>
          <a:xfrm flipV="true">
            <a:off x="0" y="1023937"/>
            <a:ext cx="18493007" cy="0"/>
          </a:xfrm>
          <a:prstGeom prst="line">
            <a:avLst/>
          </a:prstGeom>
          <a:ln cap="flat" w="9525">
            <a:solidFill>
              <a:srgbClr val="FCFEF1"/>
            </a:solidFill>
            <a:prstDash val="solid"/>
            <a:headEnd type="none" len="sm" w="sm"/>
            <a:tailEnd type="none" len="sm" w="sm"/>
          </a:ln>
        </p:spPr>
      </p:sp>
      <p:sp>
        <p:nvSpPr>
          <p:cNvPr name="TextBox 3" id="3"/>
          <p:cNvSpPr txBox="true"/>
          <p:nvPr/>
        </p:nvSpPr>
        <p:spPr>
          <a:xfrm rot="0">
            <a:off x="16476509" y="449080"/>
            <a:ext cx="1140024" cy="216431"/>
          </a:xfrm>
          <a:prstGeom prst="rect">
            <a:avLst/>
          </a:prstGeom>
        </p:spPr>
        <p:txBody>
          <a:bodyPr anchor="t" rtlCol="false" tIns="0" lIns="0" bIns="0" rIns="0">
            <a:spAutoFit/>
          </a:bodyPr>
          <a:lstStyle/>
          <a:p>
            <a:pPr algn="r">
              <a:lnSpc>
                <a:spcPts val="1694"/>
              </a:lnSpc>
              <a:spcBef>
                <a:spcPct val="0"/>
              </a:spcBef>
            </a:pPr>
            <a:r>
              <a:rPr lang="en-US" sz="1598" spc="-71">
                <a:solidFill>
                  <a:srgbClr val="FCFEF1"/>
                </a:solidFill>
                <a:latin typeface="Cabin"/>
                <a:ea typeface="Cabin"/>
                <a:cs typeface="Cabin"/>
                <a:sym typeface="Cabin"/>
              </a:rPr>
              <a:t>Tóm tắt Dự án</a:t>
            </a:r>
          </a:p>
        </p:txBody>
      </p:sp>
      <p:sp>
        <p:nvSpPr>
          <p:cNvPr name="TextBox 4" id="4"/>
          <p:cNvSpPr txBox="true"/>
          <p:nvPr/>
        </p:nvSpPr>
        <p:spPr>
          <a:xfrm rot="0">
            <a:off x="595170" y="449080"/>
            <a:ext cx="661962" cy="216431"/>
          </a:xfrm>
          <a:prstGeom prst="rect">
            <a:avLst/>
          </a:prstGeom>
        </p:spPr>
        <p:txBody>
          <a:bodyPr anchor="t" rtlCol="false" tIns="0" lIns="0" bIns="0" rIns="0">
            <a:spAutoFit/>
          </a:bodyPr>
          <a:lstStyle/>
          <a:p>
            <a:pPr algn="l">
              <a:lnSpc>
                <a:spcPts val="1694"/>
              </a:lnSpc>
              <a:spcBef>
                <a:spcPct val="0"/>
              </a:spcBef>
            </a:pPr>
            <a:r>
              <a:rPr lang="en-US" sz="1598" spc="-71">
                <a:solidFill>
                  <a:srgbClr val="FCFEF1"/>
                </a:solidFill>
                <a:latin typeface="Cabin"/>
                <a:ea typeface="Cabin"/>
                <a:cs typeface="Cabin"/>
                <a:sym typeface="Cabin"/>
              </a:rPr>
              <a:t>An Nam</a:t>
            </a:r>
          </a:p>
        </p:txBody>
      </p:sp>
      <p:sp>
        <p:nvSpPr>
          <p:cNvPr name="Freeform 5" id="5"/>
          <p:cNvSpPr/>
          <p:nvPr/>
        </p:nvSpPr>
        <p:spPr>
          <a:xfrm flipH="false" flipV="false" rot="0">
            <a:off x="15170926" y="-150901"/>
            <a:ext cx="3117074" cy="1522009"/>
          </a:xfrm>
          <a:custGeom>
            <a:avLst/>
            <a:gdLst/>
            <a:ahLst/>
            <a:cxnLst/>
            <a:rect r="r" b="b" t="t" l="l"/>
            <a:pathLst>
              <a:path h="1522009" w="3117074">
                <a:moveTo>
                  <a:pt x="0" y="0"/>
                </a:moveTo>
                <a:lnTo>
                  <a:pt x="3117074" y="0"/>
                </a:lnTo>
                <a:lnTo>
                  <a:pt x="3117074" y="1522009"/>
                </a:lnTo>
                <a:lnTo>
                  <a:pt x="0" y="1522009"/>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13927"/>
        </a:solidFill>
      </p:bgPr>
    </p:bg>
    <p:spTree>
      <p:nvGrpSpPr>
        <p:cNvPr id="1" name=""/>
        <p:cNvGrpSpPr/>
        <p:nvPr/>
      </p:nvGrpSpPr>
      <p:grpSpPr>
        <a:xfrm>
          <a:off x="0" y="0"/>
          <a:ext cx="0" cy="0"/>
          <a:chOff x="0" y="0"/>
          <a:chExt cx="0" cy="0"/>
        </a:xfrm>
      </p:grpSpPr>
      <p:grpSp>
        <p:nvGrpSpPr>
          <p:cNvPr name="Group 2" id="2"/>
          <p:cNvGrpSpPr/>
          <p:nvPr/>
        </p:nvGrpSpPr>
        <p:grpSpPr>
          <a:xfrm rot="0">
            <a:off x="514350" y="485775"/>
            <a:ext cx="17259300" cy="9286429"/>
            <a:chOff x="0" y="0"/>
            <a:chExt cx="4545659" cy="2445808"/>
          </a:xfrm>
        </p:grpSpPr>
        <p:sp>
          <p:nvSpPr>
            <p:cNvPr name="Freeform 3" id="3"/>
            <p:cNvSpPr/>
            <p:nvPr/>
          </p:nvSpPr>
          <p:spPr>
            <a:xfrm flipH="false" flipV="false" rot="0">
              <a:off x="0" y="0"/>
              <a:ext cx="4545659" cy="2445808"/>
            </a:xfrm>
            <a:custGeom>
              <a:avLst/>
              <a:gdLst/>
              <a:ahLst/>
              <a:cxnLst/>
              <a:rect r="r" b="b" t="t" l="l"/>
              <a:pathLst>
                <a:path h="2445808" w="4545659">
                  <a:moveTo>
                    <a:pt x="0" y="0"/>
                  </a:moveTo>
                  <a:lnTo>
                    <a:pt x="4545659" y="0"/>
                  </a:lnTo>
                  <a:lnTo>
                    <a:pt x="4545659" y="2445808"/>
                  </a:lnTo>
                  <a:lnTo>
                    <a:pt x="0" y="2445808"/>
                  </a:lnTo>
                  <a:close/>
                </a:path>
              </a:pathLst>
            </a:custGeom>
            <a:solidFill>
              <a:srgbClr val="FCFEF1"/>
            </a:solidFill>
          </p:spPr>
        </p:sp>
        <p:sp>
          <p:nvSpPr>
            <p:cNvPr name="TextBox 4" id="4"/>
            <p:cNvSpPr txBox="true"/>
            <p:nvPr/>
          </p:nvSpPr>
          <p:spPr>
            <a:xfrm>
              <a:off x="0" y="-38100"/>
              <a:ext cx="4545659" cy="2483908"/>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4656576" y="485775"/>
            <a:ext cx="3117074" cy="1522009"/>
          </a:xfrm>
          <a:custGeom>
            <a:avLst/>
            <a:gdLst/>
            <a:ahLst/>
            <a:cxnLst/>
            <a:rect r="r" b="b" t="t" l="l"/>
            <a:pathLst>
              <a:path h="1522009" w="3117074">
                <a:moveTo>
                  <a:pt x="0" y="0"/>
                </a:moveTo>
                <a:lnTo>
                  <a:pt x="3117074" y="0"/>
                </a:lnTo>
                <a:lnTo>
                  <a:pt x="3117074" y="1522009"/>
                </a:lnTo>
                <a:lnTo>
                  <a:pt x="0" y="1522009"/>
                </a:lnTo>
                <a:lnTo>
                  <a:pt x="0" y="0"/>
                </a:lnTo>
                <a:close/>
              </a:path>
            </a:pathLst>
          </a:custGeom>
          <a:blipFill>
            <a:blip r:embed="rId2"/>
            <a:stretch>
              <a:fillRect l="0" t="0" r="0" b="0"/>
            </a:stretch>
          </a:blipFill>
        </p:spPr>
      </p:sp>
      <p:sp>
        <p:nvSpPr>
          <p:cNvPr name="Freeform 6" id="6"/>
          <p:cNvSpPr/>
          <p:nvPr/>
        </p:nvSpPr>
        <p:spPr>
          <a:xfrm flipH="false" flipV="false" rot="0">
            <a:off x="11980477" y="4062456"/>
            <a:ext cx="5745658" cy="5709748"/>
          </a:xfrm>
          <a:custGeom>
            <a:avLst/>
            <a:gdLst/>
            <a:ahLst/>
            <a:cxnLst/>
            <a:rect r="r" b="b" t="t" l="l"/>
            <a:pathLst>
              <a:path h="5709748" w="5745658">
                <a:moveTo>
                  <a:pt x="0" y="0"/>
                </a:moveTo>
                <a:lnTo>
                  <a:pt x="5745658" y="0"/>
                </a:lnTo>
                <a:lnTo>
                  <a:pt x="5745658" y="5709748"/>
                </a:lnTo>
                <a:lnTo>
                  <a:pt x="0" y="57097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831970" y="4621495"/>
            <a:ext cx="11148507" cy="2685732"/>
          </a:xfrm>
          <a:prstGeom prst="rect">
            <a:avLst/>
          </a:prstGeom>
        </p:spPr>
        <p:txBody>
          <a:bodyPr anchor="t" rtlCol="false" tIns="0" lIns="0" bIns="0" rIns="0">
            <a:spAutoFit/>
          </a:bodyPr>
          <a:lstStyle/>
          <a:p>
            <a:pPr algn="ctr" marL="0" indent="0" lvl="0">
              <a:lnSpc>
                <a:spcPts val="7188"/>
              </a:lnSpc>
              <a:spcBef>
                <a:spcPct val="0"/>
              </a:spcBef>
            </a:pPr>
            <a:r>
              <a:rPr lang="en-US" sz="5134">
                <a:solidFill>
                  <a:srgbClr val="000000"/>
                </a:solidFill>
                <a:latin typeface="Tahoma Bold"/>
                <a:ea typeface="Tahoma Bold"/>
                <a:cs typeface="Tahoma Bold"/>
                <a:sym typeface="Tahoma Bold"/>
              </a:rPr>
              <a:t>CẢM ƠN THẦY VÀ CÁC BẠN ĐÃ LẮNG NGHE BUỔI THUYẾT TRÌNH CỦA NHÓM EM !</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013927"/>
        </a:solidFill>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3927"/>
        </a:solidFill>
      </p:bgPr>
    </p:bg>
    <p:spTree>
      <p:nvGrpSpPr>
        <p:cNvPr id="1" name=""/>
        <p:cNvGrpSpPr/>
        <p:nvPr/>
      </p:nvGrpSpPr>
      <p:grpSpPr>
        <a:xfrm>
          <a:off x="0" y="0"/>
          <a:ext cx="0" cy="0"/>
          <a:chOff x="0" y="0"/>
          <a:chExt cx="0" cy="0"/>
        </a:xfrm>
      </p:grpSpPr>
      <p:grpSp>
        <p:nvGrpSpPr>
          <p:cNvPr name="Group 2" id="2"/>
          <p:cNvGrpSpPr/>
          <p:nvPr/>
        </p:nvGrpSpPr>
        <p:grpSpPr>
          <a:xfrm rot="0">
            <a:off x="4829451" y="1028700"/>
            <a:ext cx="4829451" cy="8252460"/>
            <a:chOff x="0" y="0"/>
            <a:chExt cx="6439268" cy="11003280"/>
          </a:xfrm>
        </p:grpSpPr>
        <p:pic>
          <p:nvPicPr>
            <p:cNvPr name="Picture 3" id="3"/>
            <p:cNvPicPr>
              <a:picLocks noChangeAspect="true"/>
            </p:cNvPicPr>
            <p:nvPr/>
          </p:nvPicPr>
          <p:blipFill>
            <a:blip r:embed="rId2"/>
            <a:srcRect l="15146" t="0" r="13086" b="18243"/>
            <a:stretch>
              <a:fillRect/>
            </a:stretch>
          </p:blipFill>
          <p:spPr>
            <a:xfrm flipH="false" flipV="false">
              <a:off x="0" y="0"/>
              <a:ext cx="6439268" cy="11003280"/>
            </a:xfrm>
            <a:prstGeom prst="rect">
              <a:avLst/>
            </a:prstGeom>
          </p:spPr>
        </p:pic>
      </p:grpSp>
      <p:grpSp>
        <p:nvGrpSpPr>
          <p:cNvPr name="Group 4" id="4"/>
          <p:cNvGrpSpPr/>
          <p:nvPr/>
        </p:nvGrpSpPr>
        <p:grpSpPr>
          <a:xfrm rot="0">
            <a:off x="0" y="1028700"/>
            <a:ext cx="4829451" cy="8252460"/>
            <a:chOff x="0" y="0"/>
            <a:chExt cx="6439268" cy="11003280"/>
          </a:xfrm>
        </p:grpSpPr>
        <p:pic>
          <p:nvPicPr>
            <p:cNvPr name="Picture 5" id="5"/>
            <p:cNvPicPr>
              <a:picLocks noChangeAspect="true"/>
            </p:cNvPicPr>
            <p:nvPr/>
          </p:nvPicPr>
          <p:blipFill>
            <a:blip r:embed="rId3"/>
            <a:srcRect l="16881" t="11088" r="5070" b="0"/>
            <a:stretch>
              <a:fillRect/>
            </a:stretch>
          </p:blipFill>
          <p:spPr>
            <a:xfrm flipH="false" flipV="false">
              <a:off x="0" y="0"/>
              <a:ext cx="6439268" cy="11003280"/>
            </a:xfrm>
            <a:prstGeom prst="rect">
              <a:avLst/>
            </a:prstGeom>
          </p:spPr>
        </p:pic>
      </p:grpSp>
      <p:sp>
        <p:nvSpPr>
          <p:cNvPr name="TextBox 6" id="6"/>
          <p:cNvSpPr txBox="true"/>
          <p:nvPr/>
        </p:nvSpPr>
        <p:spPr>
          <a:xfrm rot="0">
            <a:off x="11259350" y="1695819"/>
            <a:ext cx="5793083" cy="1631950"/>
          </a:xfrm>
          <a:prstGeom prst="rect">
            <a:avLst/>
          </a:prstGeom>
        </p:spPr>
        <p:txBody>
          <a:bodyPr anchor="t" rtlCol="false" tIns="0" lIns="0" bIns="0" rIns="0">
            <a:spAutoFit/>
          </a:bodyPr>
          <a:lstStyle/>
          <a:p>
            <a:pPr algn="l">
              <a:lnSpc>
                <a:spcPts val="12649"/>
              </a:lnSpc>
            </a:pPr>
            <a:r>
              <a:rPr lang="en-US" sz="11499" spc="-517">
                <a:solidFill>
                  <a:srgbClr val="FCFEF1"/>
                </a:solidFill>
                <a:latin typeface="Saira ExtraCondensed Medium"/>
                <a:ea typeface="Saira ExtraCondensed Medium"/>
                <a:cs typeface="Saira ExtraCondensed Medium"/>
                <a:sym typeface="Saira ExtraCondensed Medium"/>
              </a:rPr>
              <a:t>Tổng quan</a:t>
            </a:r>
          </a:p>
        </p:txBody>
      </p:sp>
      <p:sp>
        <p:nvSpPr>
          <p:cNvPr name="TextBox 7" id="7"/>
          <p:cNvSpPr txBox="true"/>
          <p:nvPr/>
        </p:nvSpPr>
        <p:spPr>
          <a:xfrm rot="0">
            <a:off x="9836463" y="4196539"/>
            <a:ext cx="7868467" cy="3514535"/>
          </a:xfrm>
          <a:prstGeom prst="rect">
            <a:avLst/>
          </a:prstGeom>
        </p:spPr>
        <p:txBody>
          <a:bodyPr anchor="t" rtlCol="false" tIns="0" lIns="0" bIns="0" rIns="0">
            <a:spAutoFit/>
          </a:bodyPr>
          <a:lstStyle/>
          <a:p>
            <a:pPr algn="l" marL="631504" indent="-315752" lvl="1">
              <a:lnSpc>
                <a:spcPts val="4036"/>
              </a:lnSpc>
              <a:buFont typeface="Arial"/>
              <a:buChar char="•"/>
            </a:pPr>
            <a:r>
              <a:rPr lang="en-US" sz="2924" spc="-116">
                <a:solidFill>
                  <a:srgbClr val="FCFEF1"/>
                </a:solidFill>
                <a:latin typeface="Cabin"/>
                <a:ea typeface="Cabin"/>
                <a:cs typeface="Cabin"/>
                <a:sym typeface="Cabin"/>
              </a:rPr>
              <a:t>Ngày nay, với sự phát triển nhanh chóng của công nghệ thông tin và ứng dụng của nó vào cuộc sống hàng ngày,</a:t>
            </a:r>
          </a:p>
          <a:p>
            <a:pPr algn="l" marL="631504" indent="-315752" lvl="1">
              <a:lnSpc>
                <a:spcPts val="4036"/>
              </a:lnSpc>
              <a:buFont typeface="Arial"/>
              <a:buChar char="•"/>
            </a:pPr>
            <a:r>
              <a:rPr lang="en-US" sz="2924" spc="-116">
                <a:solidFill>
                  <a:srgbClr val="FCFEF1"/>
                </a:solidFill>
                <a:latin typeface="Cabin"/>
                <a:ea typeface="Cabin"/>
                <a:cs typeface="Cabin"/>
                <a:sym typeface="Cabin"/>
              </a:rPr>
              <a:t>Quản lý doanh số bán hàng trong một công ty thức ăn nhanh có thể tốn nhiều thời gian và công sức, đặc biệt là khi thu thập dữ liệu về khách hàng</a:t>
            </a:r>
          </a:p>
          <a:p>
            <a:pPr algn="l">
              <a:lnSpc>
                <a:spcPts val="4036"/>
              </a:lnSpc>
            </a:pPr>
          </a:p>
        </p:txBody>
      </p:sp>
      <p:sp>
        <p:nvSpPr>
          <p:cNvPr name="AutoShape 8" id="8"/>
          <p:cNvSpPr/>
          <p:nvPr/>
        </p:nvSpPr>
        <p:spPr>
          <a:xfrm flipV="true">
            <a:off x="0" y="9258300"/>
            <a:ext cx="18493007" cy="0"/>
          </a:xfrm>
          <a:prstGeom prst="line">
            <a:avLst/>
          </a:prstGeom>
          <a:ln cap="flat" w="9525">
            <a:solidFill>
              <a:srgbClr val="FCFEF1"/>
            </a:solidFill>
            <a:prstDash val="solid"/>
            <a:headEnd type="none" len="sm" w="sm"/>
            <a:tailEnd type="none" len="sm" w="sm"/>
          </a:ln>
        </p:spPr>
      </p:sp>
      <p:sp>
        <p:nvSpPr>
          <p:cNvPr name="AutoShape 9" id="9"/>
          <p:cNvSpPr/>
          <p:nvPr/>
        </p:nvSpPr>
        <p:spPr>
          <a:xfrm flipV="true">
            <a:off x="0" y="1023937"/>
            <a:ext cx="18493007" cy="0"/>
          </a:xfrm>
          <a:prstGeom prst="line">
            <a:avLst/>
          </a:prstGeom>
          <a:ln cap="flat" w="9525">
            <a:solidFill>
              <a:srgbClr val="FCFEF1"/>
            </a:solidFill>
            <a:prstDash val="solid"/>
            <a:headEnd type="none" len="sm" w="sm"/>
            <a:tailEnd type="none" len="sm" w="sm"/>
          </a:ln>
        </p:spPr>
      </p:sp>
      <p:sp>
        <p:nvSpPr>
          <p:cNvPr name="TextBox 10" id="10"/>
          <p:cNvSpPr txBox="true"/>
          <p:nvPr/>
        </p:nvSpPr>
        <p:spPr>
          <a:xfrm rot="0">
            <a:off x="595170" y="343063"/>
            <a:ext cx="894204" cy="428466"/>
          </a:xfrm>
          <a:prstGeom prst="rect">
            <a:avLst/>
          </a:prstGeom>
        </p:spPr>
        <p:txBody>
          <a:bodyPr anchor="t" rtlCol="false" tIns="0" lIns="0" bIns="0" rIns="0">
            <a:spAutoFit/>
          </a:bodyPr>
          <a:lstStyle/>
          <a:p>
            <a:pPr algn="l">
              <a:lnSpc>
                <a:spcPts val="1694"/>
              </a:lnSpc>
            </a:pPr>
            <a:r>
              <a:rPr lang="en-US" sz="1598" spc="-71">
                <a:solidFill>
                  <a:srgbClr val="FCFEF1"/>
                </a:solidFill>
                <a:latin typeface="Cabin"/>
                <a:ea typeface="Cabin"/>
                <a:cs typeface="Cabin"/>
                <a:sym typeface="Cabin"/>
              </a:rPr>
              <a:t>Group 4</a:t>
            </a:r>
          </a:p>
          <a:p>
            <a:pPr algn="l">
              <a:lnSpc>
                <a:spcPts val="1694"/>
              </a:lnSpc>
              <a:spcBef>
                <a:spcPct val="0"/>
              </a:spcBef>
            </a:pPr>
          </a:p>
        </p:txBody>
      </p:sp>
      <p:sp>
        <p:nvSpPr>
          <p:cNvPr name="Freeform 11" id="11"/>
          <p:cNvSpPr/>
          <p:nvPr/>
        </p:nvSpPr>
        <p:spPr>
          <a:xfrm flipH="false" flipV="false" rot="0">
            <a:off x="15170926" y="-150901"/>
            <a:ext cx="3117074" cy="1522009"/>
          </a:xfrm>
          <a:custGeom>
            <a:avLst/>
            <a:gdLst/>
            <a:ahLst/>
            <a:cxnLst/>
            <a:rect r="r" b="b" t="t" l="l"/>
            <a:pathLst>
              <a:path h="1522009" w="3117074">
                <a:moveTo>
                  <a:pt x="0" y="0"/>
                </a:moveTo>
                <a:lnTo>
                  <a:pt x="3117074" y="0"/>
                </a:lnTo>
                <a:lnTo>
                  <a:pt x="3117074" y="1522009"/>
                </a:lnTo>
                <a:lnTo>
                  <a:pt x="0" y="1522009"/>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3927"/>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942909" y="3994572"/>
          <a:ext cx="14402182" cy="4114800"/>
        </p:xfrm>
        <a:graphic>
          <a:graphicData uri="http://schemas.openxmlformats.org/drawingml/2006/table">
            <a:tbl>
              <a:tblPr/>
              <a:tblGrid>
                <a:gridCol w="3645844"/>
                <a:gridCol w="10756338"/>
              </a:tblGrid>
              <a:tr h="1371600">
                <a:tc>
                  <a:txBody>
                    <a:bodyPr anchor="t" rtlCol="false"/>
                    <a:lstStyle/>
                    <a:p>
                      <a:pPr algn="ctr">
                        <a:lnSpc>
                          <a:spcPts val="3359"/>
                        </a:lnSpc>
                        <a:defRPr/>
                      </a:pPr>
                      <a:r>
                        <a:rPr lang="en-US" sz="2400">
                          <a:solidFill>
                            <a:srgbClr val="FFFFFF"/>
                          </a:solidFill>
                          <a:latin typeface="Cabin"/>
                          <a:ea typeface="Cabin"/>
                          <a:cs typeface="Cabin"/>
                          <a:sym typeface="Cabin"/>
                        </a:rPr>
                        <a:t>1.</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3359"/>
                        </a:lnSpc>
                        <a:defRPr/>
                      </a:pPr>
                      <a:r>
                        <a:rPr lang="en-US" sz="2400">
                          <a:solidFill>
                            <a:srgbClr val="FFFFFF"/>
                          </a:solidFill>
                          <a:latin typeface="Cabin"/>
                          <a:ea typeface="Cabin"/>
                          <a:cs typeface="Cabin"/>
                          <a:sym typeface="Cabin"/>
                        </a:rPr>
                        <a:t>Tăng cường hiệu quả làm việc: Giảm bớt khối lượng công việc thủ công, giúp nhân viên tập trung vào các nhiệm vụ quan trọng hơn.</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r h="1371600">
                <a:tc>
                  <a:txBody>
                    <a:bodyPr anchor="t" rtlCol="false"/>
                    <a:lstStyle/>
                    <a:p>
                      <a:pPr algn="ctr">
                        <a:lnSpc>
                          <a:spcPts val="3359"/>
                        </a:lnSpc>
                        <a:defRPr/>
                      </a:pPr>
                      <a:r>
                        <a:rPr lang="en-US" sz="2400">
                          <a:solidFill>
                            <a:srgbClr val="FFFFFF"/>
                          </a:solidFill>
                          <a:latin typeface="Cabin"/>
                          <a:ea typeface="Cabin"/>
                          <a:cs typeface="Cabin"/>
                          <a:sym typeface="Cabin"/>
                        </a:rPr>
                        <a:t>2.</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3359"/>
                        </a:lnSpc>
                        <a:defRPr/>
                      </a:pPr>
                      <a:r>
                        <a:rPr lang="en-US" sz="2400">
                          <a:solidFill>
                            <a:srgbClr val="FFFFFF"/>
                          </a:solidFill>
                          <a:latin typeface="Cabin"/>
                          <a:ea typeface="Cabin"/>
                          <a:cs typeface="Cabin"/>
                          <a:sym typeface="Cabin"/>
                        </a:rPr>
                        <a:t>Cải thiện dịch vụ khách hàng: Cung cấp thông tin chính xác và kịp thời về đơn hàng, giúp nâng cao trải nghiệm của khách hàng.</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r h="1371600">
                <a:tc>
                  <a:txBody>
                    <a:bodyPr anchor="t" rtlCol="false"/>
                    <a:lstStyle/>
                    <a:p>
                      <a:pPr algn="ctr">
                        <a:lnSpc>
                          <a:spcPts val="3359"/>
                        </a:lnSpc>
                        <a:defRPr/>
                      </a:pPr>
                      <a:r>
                        <a:rPr lang="en-US" sz="2400">
                          <a:solidFill>
                            <a:srgbClr val="FFFFFF"/>
                          </a:solidFill>
                          <a:latin typeface="Cabin"/>
                          <a:ea typeface="Cabin"/>
                          <a:cs typeface="Cabin"/>
                          <a:sym typeface="Cabin"/>
                        </a:rPr>
                        <a:t>3.</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ctr">
                        <a:lnSpc>
                          <a:spcPts val="3359"/>
                        </a:lnSpc>
                        <a:defRPr/>
                      </a:pPr>
                      <a:r>
                        <a:rPr lang="en-US" sz="2400">
                          <a:solidFill>
                            <a:srgbClr val="FFFFFF"/>
                          </a:solidFill>
                          <a:latin typeface="Cabin"/>
                          <a:ea typeface="Cabin"/>
                          <a:cs typeface="Cabin"/>
                          <a:sym typeface="Cabin"/>
                        </a:rPr>
                        <a:t>Quản lý thông tin hiệu quả: Tích hợp và quản lý dữ liệu một cách khoa học, từ đó giúp doanh nghiệp đưa ra các quyết định kinh doanh chính xác hơn.</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bl>
          </a:graphicData>
        </a:graphic>
      </p:graphicFrame>
      <p:sp>
        <p:nvSpPr>
          <p:cNvPr name="TextBox 3" id="3"/>
          <p:cNvSpPr txBox="true"/>
          <p:nvPr/>
        </p:nvSpPr>
        <p:spPr>
          <a:xfrm rot="0">
            <a:off x="6225343" y="724404"/>
            <a:ext cx="6299296" cy="1631950"/>
          </a:xfrm>
          <a:prstGeom prst="rect">
            <a:avLst/>
          </a:prstGeom>
        </p:spPr>
        <p:txBody>
          <a:bodyPr anchor="t" rtlCol="false" tIns="0" lIns="0" bIns="0" rIns="0">
            <a:spAutoFit/>
          </a:bodyPr>
          <a:lstStyle/>
          <a:p>
            <a:pPr algn="l">
              <a:lnSpc>
                <a:spcPts val="12649"/>
              </a:lnSpc>
            </a:pPr>
            <a:r>
              <a:rPr lang="en-US" sz="11499" spc="-517">
                <a:solidFill>
                  <a:srgbClr val="FCFEF1"/>
                </a:solidFill>
                <a:latin typeface="Saira ExtraCondensed Medium"/>
                <a:ea typeface="Saira ExtraCondensed Medium"/>
                <a:cs typeface="Saira ExtraCondensed Medium"/>
                <a:sym typeface="Saira ExtraCondensed Medium"/>
              </a:rPr>
              <a:t>Lợi ích của dự án</a:t>
            </a:r>
          </a:p>
        </p:txBody>
      </p:sp>
      <p:sp>
        <p:nvSpPr>
          <p:cNvPr name="Freeform 4" id="4"/>
          <p:cNvSpPr/>
          <p:nvPr/>
        </p:nvSpPr>
        <p:spPr>
          <a:xfrm flipH="false" flipV="false" rot="0">
            <a:off x="411518" y="706133"/>
            <a:ext cx="2612815" cy="3288440"/>
          </a:xfrm>
          <a:custGeom>
            <a:avLst/>
            <a:gdLst/>
            <a:ahLst/>
            <a:cxnLst/>
            <a:rect r="r" b="b" t="t" l="l"/>
            <a:pathLst>
              <a:path h="3288440" w="2612815">
                <a:moveTo>
                  <a:pt x="0" y="0"/>
                </a:moveTo>
                <a:lnTo>
                  <a:pt x="2612815" y="0"/>
                </a:lnTo>
                <a:lnTo>
                  <a:pt x="2612815" y="3288439"/>
                </a:lnTo>
                <a:lnTo>
                  <a:pt x="0" y="3288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170926" y="-150901"/>
            <a:ext cx="3117074" cy="1522009"/>
          </a:xfrm>
          <a:custGeom>
            <a:avLst/>
            <a:gdLst/>
            <a:ahLst/>
            <a:cxnLst/>
            <a:rect r="r" b="b" t="t" l="l"/>
            <a:pathLst>
              <a:path h="1522009" w="3117074">
                <a:moveTo>
                  <a:pt x="0" y="0"/>
                </a:moveTo>
                <a:lnTo>
                  <a:pt x="3117074" y="0"/>
                </a:lnTo>
                <a:lnTo>
                  <a:pt x="3117074" y="1522009"/>
                </a:lnTo>
                <a:lnTo>
                  <a:pt x="0" y="1522009"/>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8F6EE"/>
        </a:solidFill>
      </p:bgPr>
    </p:bg>
    <p:spTree>
      <p:nvGrpSpPr>
        <p:cNvPr id="1" name=""/>
        <p:cNvGrpSpPr/>
        <p:nvPr/>
      </p:nvGrpSpPr>
      <p:grpSpPr>
        <a:xfrm>
          <a:off x="0" y="0"/>
          <a:ext cx="0" cy="0"/>
          <a:chOff x="0" y="0"/>
          <a:chExt cx="0" cy="0"/>
        </a:xfrm>
      </p:grpSpPr>
      <p:sp>
        <p:nvSpPr>
          <p:cNvPr name="AutoShape 2" id="2"/>
          <p:cNvSpPr/>
          <p:nvPr/>
        </p:nvSpPr>
        <p:spPr>
          <a:xfrm flipV="true">
            <a:off x="0" y="9258300"/>
            <a:ext cx="18493007" cy="0"/>
          </a:xfrm>
          <a:prstGeom prst="line">
            <a:avLst/>
          </a:prstGeom>
          <a:ln cap="flat" w="9525">
            <a:solidFill>
              <a:srgbClr val="013927"/>
            </a:solidFill>
            <a:prstDash val="solid"/>
            <a:headEnd type="none" len="sm" w="sm"/>
            <a:tailEnd type="none" len="sm" w="sm"/>
          </a:ln>
        </p:spPr>
      </p:sp>
      <p:sp>
        <p:nvSpPr>
          <p:cNvPr name="AutoShape 3" id="3"/>
          <p:cNvSpPr/>
          <p:nvPr/>
        </p:nvSpPr>
        <p:spPr>
          <a:xfrm flipV="true">
            <a:off x="0" y="1023937"/>
            <a:ext cx="18493007" cy="0"/>
          </a:xfrm>
          <a:prstGeom prst="line">
            <a:avLst/>
          </a:prstGeom>
          <a:ln cap="flat" w="9525">
            <a:solidFill>
              <a:srgbClr val="013927"/>
            </a:solidFill>
            <a:prstDash val="solid"/>
            <a:headEnd type="none" len="sm" w="sm"/>
            <a:tailEnd type="none" len="sm" w="sm"/>
          </a:ln>
        </p:spPr>
      </p:sp>
      <p:sp>
        <p:nvSpPr>
          <p:cNvPr name="AutoShape 4" id="4"/>
          <p:cNvSpPr/>
          <p:nvPr/>
        </p:nvSpPr>
        <p:spPr>
          <a:xfrm flipH="true">
            <a:off x="4171918" y="4931811"/>
            <a:ext cx="0" cy="3740958"/>
          </a:xfrm>
          <a:prstGeom prst="line">
            <a:avLst/>
          </a:prstGeom>
          <a:ln cap="flat" w="9525">
            <a:solidFill>
              <a:srgbClr val="013927"/>
            </a:solidFill>
            <a:prstDash val="solid"/>
            <a:headEnd type="none" len="sm" w="sm"/>
            <a:tailEnd type="none" len="sm" w="sm"/>
          </a:ln>
        </p:spPr>
      </p:sp>
      <p:sp>
        <p:nvSpPr>
          <p:cNvPr name="AutoShape 5" id="5"/>
          <p:cNvSpPr/>
          <p:nvPr/>
        </p:nvSpPr>
        <p:spPr>
          <a:xfrm flipH="true">
            <a:off x="9113750" y="4931779"/>
            <a:ext cx="25488" cy="3740958"/>
          </a:xfrm>
          <a:prstGeom prst="line">
            <a:avLst/>
          </a:prstGeom>
          <a:ln cap="flat" w="9525">
            <a:solidFill>
              <a:srgbClr val="013927"/>
            </a:solidFill>
            <a:prstDash val="solid"/>
            <a:headEnd type="none" len="sm" w="sm"/>
            <a:tailEnd type="none" len="sm" w="sm"/>
          </a:ln>
        </p:spPr>
      </p:sp>
      <p:sp>
        <p:nvSpPr>
          <p:cNvPr name="Freeform 6" id="6"/>
          <p:cNvSpPr/>
          <p:nvPr/>
        </p:nvSpPr>
        <p:spPr>
          <a:xfrm flipH="false" flipV="false" rot="0">
            <a:off x="15170926" y="-150901"/>
            <a:ext cx="3117074" cy="1522009"/>
          </a:xfrm>
          <a:custGeom>
            <a:avLst/>
            <a:gdLst/>
            <a:ahLst/>
            <a:cxnLst/>
            <a:rect r="r" b="b" t="t" l="l"/>
            <a:pathLst>
              <a:path h="1522009" w="3117074">
                <a:moveTo>
                  <a:pt x="0" y="0"/>
                </a:moveTo>
                <a:lnTo>
                  <a:pt x="3117074" y="0"/>
                </a:lnTo>
                <a:lnTo>
                  <a:pt x="3117074" y="1522009"/>
                </a:lnTo>
                <a:lnTo>
                  <a:pt x="0" y="1522009"/>
                </a:lnTo>
                <a:lnTo>
                  <a:pt x="0" y="0"/>
                </a:lnTo>
                <a:close/>
              </a:path>
            </a:pathLst>
          </a:custGeom>
          <a:blipFill>
            <a:blip r:embed="rId2"/>
            <a:stretch>
              <a:fillRect l="0" t="0" r="0" b="0"/>
            </a:stretch>
          </a:blipFill>
        </p:spPr>
      </p:sp>
      <p:sp>
        <p:nvSpPr>
          <p:cNvPr name="Freeform 7" id="7"/>
          <p:cNvSpPr/>
          <p:nvPr/>
        </p:nvSpPr>
        <p:spPr>
          <a:xfrm flipH="false" flipV="false" rot="0">
            <a:off x="5935906" y="5143500"/>
            <a:ext cx="1421451" cy="1421451"/>
          </a:xfrm>
          <a:custGeom>
            <a:avLst/>
            <a:gdLst/>
            <a:ahLst/>
            <a:cxnLst/>
            <a:rect r="r" b="b" t="t" l="l"/>
            <a:pathLst>
              <a:path h="1421451" w="1421451">
                <a:moveTo>
                  <a:pt x="0" y="0"/>
                </a:moveTo>
                <a:lnTo>
                  <a:pt x="1421451" y="0"/>
                </a:lnTo>
                <a:lnTo>
                  <a:pt x="1421451" y="1421451"/>
                </a:lnTo>
                <a:lnTo>
                  <a:pt x="0" y="1421451"/>
                </a:lnTo>
                <a:lnTo>
                  <a:pt x="0" y="0"/>
                </a:lnTo>
                <a:close/>
              </a:path>
            </a:pathLst>
          </a:custGeom>
          <a:blipFill>
            <a:blip r:embed="rId3"/>
            <a:stretch>
              <a:fillRect l="0" t="0" r="0" b="0"/>
            </a:stretch>
          </a:blipFill>
        </p:spPr>
      </p:sp>
      <p:sp>
        <p:nvSpPr>
          <p:cNvPr name="AutoShape 8" id="8"/>
          <p:cNvSpPr/>
          <p:nvPr/>
        </p:nvSpPr>
        <p:spPr>
          <a:xfrm>
            <a:off x="13912985" y="4931811"/>
            <a:ext cx="0" cy="3740958"/>
          </a:xfrm>
          <a:prstGeom prst="line">
            <a:avLst/>
          </a:prstGeom>
          <a:ln cap="flat" w="9525">
            <a:solidFill>
              <a:srgbClr val="013927"/>
            </a:solidFill>
            <a:prstDash val="solid"/>
            <a:headEnd type="none" len="sm" w="sm"/>
            <a:tailEnd type="none" len="sm" w="sm"/>
          </a:ln>
        </p:spPr>
      </p:sp>
      <p:sp>
        <p:nvSpPr>
          <p:cNvPr name="Freeform 9" id="9"/>
          <p:cNvSpPr/>
          <p:nvPr/>
        </p:nvSpPr>
        <p:spPr>
          <a:xfrm flipH="false" flipV="false" rot="0">
            <a:off x="1454918" y="5109045"/>
            <a:ext cx="1490362" cy="1490362"/>
          </a:xfrm>
          <a:custGeom>
            <a:avLst/>
            <a:gdLst/>
            <a:ahLst/>
            <a:cxnLst/>
            <a:rect r="r" b="b" t="t" l="l"/>
            <a:pathLst>
              <a:path h="1490362" w="1490362">
                <a:moveTo>
                  <a:pt x="0" y="0"/>
                </a:moveTo>
                <a:lnTo>
                  <a:pt x="1490362" y="0"/>
                </a:lnTo>
                <a:lnTo>
                  <a:pt x="1490362" y="1490361"/>
                </a:lnTo>
                <a:lnTo>
                  <a:pt x="0" y="1490361"/>
                </a:lnTo>
                <a:lnTo>
                  <a:pt x="0" y="0"/>
                </a:lnTo>
                <a:close/>
              </a:path>
            </a:pathLst>
          </a:custGeom>
          <a:blipFill>
            <a:blip r:embed="rId4"/>
            <a:stretch>
              <a:fillRect l="0" t="0" r="0" b="0"/>
            </a:stretch>
          </a:blipFill>
        </p:spPr>
      </p:sp>
      <p:sp>
        <p:nvSpPr>
          <p:cNvPr name="Freeform 10" id="10"/>
          <p:cNvSpPr/>
          <p:nvPr/>
        </p:nvSpPr>
        <p:spPr>
          <a:xfrm flipH="false" flipV="false" rot="0">
            <a:off x="10906125" y="5143500"/>
            <a:ext cx="1494418" cy="1494418"/>
          </a:xfrm>
          <a:custGeom>
            <a:avLst/>
            <a:gdLst/>
            <a:ahLst/>
            <a:cxnLst/>
            <a:rect r="r" b="b" t="t" l="l"/>
            <a:pathLst>
              <a:path h="1494418" w="1494418">
                <a:moveTo>
                  <a:pt x="0" y="0"/>
                </a:moveTo>
                <a:lnTo>
                  <a:pt x="1494418" y="0"/>
                </a:lnTo>
                <a:lnTo>
                  <a:pt x="1494418" y="1494418"/>
                </a:lnTo>
                <a:lnTo>
                  <a:pt x="0" y="1494418"/>
                </a:lnTo>
                <a:lnTo>
                  <a:pt x="0" y="0"/>
                </a:lnTo>
                <a:close/>
              </a:path>
            </a:pathLst>
          </a:custGeom>
          <a:blipFill>
            <a:blip r:embed="rId5"/>
            <a:stretch>
              <a:fillRect l="0" t="0" r="0" b="0"/>
            </a:stretch>
          </a:blipFill>
        </p:spPr>
      </p:sp>
      <p:sp>
        <p:nvSpPr>
          <p:cNvPr name="Freeform 11" id="11"/>
          <p:cNvSpPr/>
          <p:nvPr/>
        </p:nvSpPr>
        <p:spPr>
          <a:xfrm flipH="false" flipV="false" rot="0">
            <a:off x="14662161" y="5501064"/>
            <a:ext cx="2855778" cy="1136854"/>
          </a:xfrm>
          <a:custGeom>
            <a:avLst/>
            <a:gdLst/>
            <a:ahLst/>
            <a:cxnLst/>
            <a:rect r="r" b="b" t="t" l="l"/>
            <a:pathLst>
              <a:path h="1136854" w="2855778">
                <a:moveTo>
                  <a:pt x="0" y="0"/>
                </a:moveTo>
                <a:lnTo>
                  <a:pt x="2855778" y="0"/>
                </a:lnTo>
                <a:lnTo>
                  <a:pt x="2855778" y="1136854"/>
                </a:lnTo>
                <a:lnTo>
                  <a:pt x="0" y="1136854"/>
                </a:lnTo>
                <a:lnTo>
                  <a:pt x="0" y="0"/>
                </a:lnTo>
                <a:close/>
              </a:path>
            </a:pathLst>
          </a:custGeom>
          <a:blipFill>
            <a:blip r:embed="rId6"/>
            <a:stretch>
              <a:fillRect l="0" t="0" r="0" b="0"/>
            </a:stretch>
          </a:blipFill>
        </p:spPr>
      </p:sp>
      <p:sp>
        <p:nvSpPr>
          <p:cNvPr name="TextBox 12" id="12"/>
          <p:cNvSpPr txBox="true"/>
          <p:nvPr/>
        </p:nvSpPr>
        <p:spPr>
          <a:xfrm rot="0">
            <a:off x="3625839" y="1778518"/>
            <a:ext cx="11036322" cy="1631950"/>
          </a:xfrm>
          <a:prstGeom prst="rect">
            <a:avLst/>
          </a:prstGeom>
        </p:spPr>
        <p:txBody>
          <a:bodyPr anchor="t" rtlCol="false" tIns="0" lIns="0" bIns="0" rIns="0">
            <a:spAutoFit/>
          </a:bodyPr>
          <a:lstStyle/>
          <a:p>
            <a:pPr algn="ctr">
              <a:lnSpc>
                <a:spcPts val="12649"/>
              </a:lnSpc>
            </a:pPr>
            <a:r>
              <a:rPr lang="en-US" sz="11499" spc="-517">
                <a:solidFill>
                  <a:srgbClr val="013927"/>
                </a:solidFill>
                <a:latin typeface="Saira ExtraCondensed Medium"/>
                <a:ea typeface="Saira ExtraCondensed Medium"/>
                <a:cs typeface="Saira ExtraCondensed Medium"/>
                <a:sym typeface="Saira ExtraCondensed Medium"/>
              </a:rPr>
              <a:t>Công nghệ sử dụng</a:t>
            </a:r>
          </a:p>
        </p:txBody>
      </p:sp>
      <p:sp>
        <p:nvSpPr>
          <p:cNvPr name="TextBox 13" id="13"/>
          <p:cNvSpPr txBox="true"/>
          <p:nvPr/>
        </p:nvSpPr>
        <p:spPr>
          <a:xfrm rot="0">
            <a:off x="595170" y="9615487"/>
            <a:ext cx="2451531" cy="231913"/>
          </a:xfrm>
          <a:prstGeom prst="rect">
            <a:avLst/>
          </a:prstGeom>
        </p:spPr>
        <p:txBody>
          <a:bodyPr anchor="t" rtlCol="false" tIns="0" lIns="0" bIns="0" rIns="0">
            <a:spAutoFit/>
          </a:bodyPr>
          <a:lstStyle/>
          <a:p>
            <a:pPr algn="l" marL="0" indent="0" lvl="0">
              <a:lnSpc>
                <a:spcPts val="1920"/>
              </a:lnSpc>
            </a:pPr>
            <a:r>
              <a:rPr lang="en-US" sz="1600" spc="-80">
                <a:solidFill>
                  <a:srgbClr val="013927"/>
                </a:solidFill>
                <a:latin typeface="Cabin"/>
                <a:ea typeface="Cabin"/>
                <a:cs typeface="Cabin"/>
                <a:sym typeface="Cabin"/>
                <a:hlinkClick r:id="rId7" action="ppaction://hlinksldjump"/>
              </a:rPr>
              <a:t>Quay lại Trang Chương trình</a:t>
            </a:r>
          </a:p>
        </p:txBody>
      </p:sp>
      <p:sp>
        <p:nvSpPr>
          <p:cNvPr name="TextBox 14" id="14"/>
          <p:cNvSpPr txBox="true"/>
          <p:nvPr/>
        </p:nvSpPr>
        <p:spPr>
          <a:xfrm rot="0">
            <a:off x="231112" y="7241687"/>
            <a:ext cx="3953163" cy="390525"/>
          </a:xfrm>
          <a:prstGeom prst="rect">
            <a:avLst/>
          </a:prstGeom>
        </p:spPr>
        <p:txBody>
          <a:bodyPr anchor="t" rtlCol="false" tIns="0" lIns="0" bIns="0" rIns="0">
            <a:spAutoFit/>
          </a:bodyPr>
          <a:lstStyle/>
          <a:p>
            <a:pPr algn="ctr" marL="0" indent="0" lvl="0">
              <a:lnSpc>
                <a:spcPts val="3120"/>
              </a:lnSpc>
            </a:pPr>
            <a:r>
              <a:rPr lang="en-US" sz="2600" spc="52">
                <a:solidFill>
                  <a:srgbClr val="013927"/>
                </a:solidFill>
                <a:latin typeface="Cabin Medium"/>
                <a:ea typeface="Cabin Medium"/>
                <a:cs typeface="Cabin Medium"/>
                <a:sym typeface="Cabin Medium"/>
              </a:rPr>
              <a:t>Visual studio </a:t>
            </a:r>
          </a:p>
        </p:txBody>
      </p:sp>
      <p:sp>
        <p:nvSpPr>
          <p:cNvPr name="TextBox 15" id="15"/>
          <p:cNvSpPr txBox="true"/>
          <p:nvPr/>
        </p:nvSpPr>
        <p:spPr>
          <a:xfrm rot="0">
            <a:off x="4670050" y="7241687"/>
            <a:ext cx="3953163" cy="390525"/>
          </a:xfrm>
          <a:prstGeom prst="rect">
            <a:avLst/>
          </a:prstGeom>
        </p:spPr>
        <p:txBody>
          <a:bodyPr anchor="t" rtlCol="false" tIns="0" lIns="0" bIns="0" rIns="0">
            <a:spAutoFit/>
          </a:bodyPr>
          <a:lstStyle/>
          <a:p>
            <a:pPr algn="ctr" marL="0" indent="0" lvl="0">
              <a:lnSpc>
                <a:spcPts val="3120"/>
              </a:lnSpc>
            </a:pPr>
            <a:r>
              <a:rPr lang="en-US" sz="2600" spc="52">
                <a:solidFill>
                  <a:srgbClr val="013927"/>
                </a:solidFill>
                <a:latin typeface="Cabin Medium"/>
                <a:ea typeface="Cabin Medium"/>
                <a:cs typeface="Cabin Medium"/>
                <a:sym typeface="Cabin Medium"/>
              </a:rPr>
              <a:t>Blazor </a:t>
            </a:r>
          </a:p>
        </p:txBody>
      </p:sp>
      <p:sp>
        <p:nvSpPr>
          <p:cNvPr name="TextBox 16" id="16"/>
          <p:cNvSpPr txBox="true"/>
          <p:nvPr/>
        </p:nvSpPr>
        <p:spPr>
          <a:xfrm rot="0">
            <a:off x="14113469" y="7276093"/>
            <a:ext cx="3953163" cy="390525"/>
          </a:xfrm>
          <a:prstGeom prst="rect">
            <a:avLst/>
          </a:prstGeom>
        </p:spPr>
        <p:txBody>
          <a:bodyPr anchor="t" rtlCol="false" tIns="0" lIns="0" bIns="0" rIns="0">
            <a:spAutoFit/>
          </a:bodyPr>
          <a:lstStyle/>
          <a:p>
            <a:pPr algn="ctr" marL="0" indent="0" lvl="0">
              <a:lnSpc>
                <a:spcPts val="3120"/>
              </a:lnSpc>
            </a:pPr>
            <a:r>
              <a:rPr lang="en-US" sz="2600" spc="52">
                <a:solidFill>
                  <a:srgbClr val="013927"/>
                </a:solidFill>
                <a:latin typeface="Cabin Medium"/>
                <a:ea typeface="Cabin Medium"/>
                <a:cs typeface="Cabin Medium"/>
                <a:sym typeface="Cabin Medium"/>
              </a:rPr>
              <a:t>LIBRARY</a:t>
            </a:r>
          </a:p>
        </p:txBody>
      </p:sp>
      <p:sp>
        <p:nvSpPr>
          <p:cNvPr name="TextBox 17" id="17"/>
          <p:cNvSpPr txBox="true"/>
          <p:nvPr/>
        </p:nvSpPr>
        <p:spPr>
          <a:xfrm rot="0">
            <a:off x="9549530" y="7241687"/>
            <a:ext cx="3953163" cy="390525"/>
          </a:xfrm>
          <a:prstGeom prst="rect">
            <a:avLst/>
          </a:prstGeom>
        </p:spPr>
        <p:txBody>
          <a:bodyPr anchor="t" rtlCol="false" tIns="0" lIns="0" bIns="0" rIns="0">
            <a:spAutoFit/>
          </a:bodyPr>
          <a:lstStyle/>
          <a:p>
            <a:pPr algn="ctr" marL="0" indent="0" lvl="0">
              <a:lnSpc>
                <a:spcPts val="3120"/>
              </a:lnSpc>
            </a:pPr>
            <a:r>
              <a:rPr lang="en-US" sz="2600" spc="52">
                <a:solidFill>
                  <a:srgbClr val="013927"/>
                </a:solidFill>
                <a:latin typeface="Cabin Medium"/>
                <a:ea typeface="Cabin Medium"/>
                <a:cs typeface="Cabin Medium"/>
                <a:sym typeface="Cabin Medium"/>
              </a:rPr>
              <a:t>Ssms</a:t>
            </a:r>
          </a:p>
        </p:txBody>
      </p:sp>
      <p:sp>
        <p:nvSpPr>
          <p:cNvPr name="TextBox 18" id="18"/>
          <p:cNvSpPr txBox="true"/>
          <p:nvPr/>
        </p:nvSpPr>
        <p:spPr>
          <a:xfrm rot="0">
            <a:off x="359471" y="447838"/>
            <a:ext cx="894204" cy="218916"/>
          </a:xfrm>
          <a:prstGeom prst="rect">
            <a:avLst/>
          </a:prstGeom>
        </p:spPr>
        <p:txBody>
          <a:bodyPr anchor="t" rtlCol="false" tIns="0" lIns="0" bIns="0" rIns="0">
            <a:spAutoFit/>
          </a:bodyPr>
          <a:lstStyle/>
          <a:p>
            <a:pPr algn="l">
              <a:lnSpc>
                <a:spcPts val="1694"/>
              </a:lnSpc>
              <a:spcBef>
                <a:spcPct val="0"/>
              </a:spcBef>
            </a:pPr>
            <a:r>
              <a:rPr lang="en-US" sz="1598" spc="-71">
                <a:solidFill>
                  <a:srgbClr val="013927"/>
                </a:solidFill>
                <a:latin typeface="Cabin"/>
                <a:ea typeface="Cabin"/>
                <a:cs typeface="Cabin"/>
                <a:sym typeface="Cabin"/>
              </a:rPr>
              <a:t>Group 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3927"/>
        </a:solidFill>
      </p:bgPr>
    </p:bg>
    <p:spTree>
      <p:nvGrpSpPr>
        <p:cNvPr id="1" name=""/>
        <p:cNvGrpSpPr/>
        <p:nvPr/>
      </p:nvGrpSpPr>
      <p:grpSpPr>
        <a:xfrm>
          <a:off x="0" y="0"/>
          <a:ext cx="0" cy="0"/>
          <a:chOff x="0" y="0"/>
          <a:chExt cx="0" cy="0"/>
        </a:xfrm>
      </p:grpSpPr>
      <p:sp>
        <p:nvSpPr>
          <p:cNvPr name="AutoShape 2" id="2"/>
          <p:cNvSpPr/>
          <p:nvPr/>
        </p:nvSpPr>
        <p:spPr>
          <a:xfrm flipV="true">
            <a:off x="0" y="1023937"/>
            <a:ext cx="18493007" cy="0"/>
          </a:xfrm>
          <a:prstGeom prst="line">
            <a:avLst/>
          </a:prstGeom>
          <a:ln cap="flat" w="9525">
            <a:solidFill>
              <a:srgbClr val="FCFEF1"/>
            </a:solidFill>
            <a:prstDash val="solid"/>
            <a:headEnd type="none" len="sm" w="sm"/>
            <a:tailEnd type="none" len="sm" w="sm"/>
          </a:ln>
        </p:spPr>
      </p:sp>
      <p:sp>
        <p:nvSpPr>
          <p:cNvPr name="Freeform 3" id="3"/>
          <p:cNvSpPr/>
          <p:nvPr/>
        </p:nvSpPr>
        <p:spPr>
          <a:xfrm flipH="false" flipV="false" rot="0">
            <a:off x="15170926" y="-150901"/>
            <a:ext cx="3117074" cy="1522009"/>
          </a:xfrm>
          <a:custGeom>
            <a:avLst/>
            <a:gdLst/>
            <a:ahLst/>
            <a:cxnLst/>
            <a:rect r="r" b="b" t="t" l="l"/>
            <a:pathLst>
              <a:path h="1522009" w="3117074">
                <a:moveTo>
                  <a:pt x="0" y="0"/>
                </a:moveTo>
                <a:lnTo>
                  <a:pt x="3117074" y="0"/>
                </a:lnTo>
                <a:lnTo>
                  <a:pt x="3117074" y="1522009"/>
                </a:lnTo>
                <a:lnTo>
                  <a:pt x="0" y="1522009"/>
                </a:lnTo>
                <a:lnTo>
                  <a:pt x="0" y="0"/>
                </a:lnTo>
                <a:close/>
              </a:path>
            </a:pathLst>
          </a:custGeom>
          <a:blipFill>
            <a:blip r:embed="rId2"/>
            <a:stretch>
              <a:fillRect l="0" t="0" r="0" b="0"/>
            </a:stretch>
          </a:blipFill>
        </p:spPr>
      </p:sp>
      <p:sp>
        <p:nvSpPr>
          <p:cNvPr name="Freeform 4" id="4"/>
          <p:cNvSpPr/>
          <p:nvPr/>
        </p:nvSpPr>
        <p:spPr>
          <a:xfrm flipH="false" flipV="false" rot="0">
            <a:off x="5381730" y="3664088"/>
            <a:ext cx="10882632" cy="4311072"/>
          </a:xfrm>
          <a:custGeom>
            <a:avLst/>
            <a:gdLst/>
            <a:ahLst/>
            <a:cxnLst/>
            <a:rect r="r" b="b" t="t" l="l"/>
            <a:pathLst>
              <a:path h="4311072" w="10882632">
                <a:moveTo>
                  <a:pt x="0" y="0"/>
                </a:moveTo>
                <a:lnTo>
                  <a:pt x="10882631" y="0"/>
                </a:lnTo>
                <a:lnTo>
                  <a:pt x="10882631" y="4311073"/>
                </a:lnTo>
                <a:lnTo>
                  <a:pt x="0" y="4311073"/>
                </a:lnTo>
                <a:lnTo>
                  <a:pt x="0" y="0"/>
                </a:lnTo>
                <a:close/>
              </a:path>
            </a:pathLst>
          </a:custGeom>
          <a:blipFill>
            <a:blip r:embed="rId3"/>
            <a:stretch>
              <a:fillRect l="0" t="0" r="0" b="0"/>
            </a:stretch>
          </a:blipFill>
        </p:spPr>
      </p:sp>
      <p:sp>
        <p:nvSpPr>
          <p:cNvPr name="TextBox 5" id="5"/>
          <p:cNvSpPr txBox="true"/>
          <p:nvPr/>
        </p:nvSpPr>
        <p:spPr>
          <a:xfrm rot="0">
            <a:off x="359471" y="1298133"/>
            <a:ext cx="5523762" cy="1506220"/>
          </a:xfrm>
          <a:prstGeom prst="rect">
            <a:avLst/>
          </a:prstGeom>
        </p:spPr>
        <p:txBody>
          <a:bodyPr anchor="t" rtlCol="false" tIns="0" lIns="0" bIns="0" rIns="0">
            <a:spAutoFit/>
          </a:bodyPr>
          <a:lstStyle/>
          <a:p>
            <a:pPr algn="l">
              <a:lnSpc>
                <a:spcPts val="11659"/>
              </a:lnSpc>
            </a:pPr>
            <a:r>
              <a:rPr lang="en-US" sz="10599" spc="-476">
                <a:solidFill>
                  <a:srgbClr val="FCFEF1"/>
                </a:solidFill>
                <a:latin typeface="Saira ExtraCondensed Medium"/>
                <a:ea typeface="Saira ExtraCondensed Medium"/>
                <a:cs typeface="Saira ExtraCondensed Medium"/>
                <a:sym typeface="Saira ExtraCondensed Medium"/>
              </a:rPr>
              <a:t>Phân tích</a:t>
            </a:r>
          </a:p>
        </p:txBody>
      </p:sp>
      <p:sp>
        <p:nvSpPr>
          <p:cNvPr name="TextBox 6" id="6"/>
          <p:cNvSpPr txBox="true"/>
          <p:nvPr/>
        </p:nvSpPr>
        <p:spPr>
          <a:xfrm rot="0">
            <a:off x="359471" y="447838"/>
            <a:ext cx="894204" cy="218916"/>
          </a:xfrm>
          <a:prstGeom prst="rect">
            <a:avLst/>
          </a:prstGeom>
        </p:spPr>
        <p:txBody>
          <a:bodyPr anchor="t" rtlCol="false" tIns="0" lIns="0" bIns="0" rIns="0">
            <a:spAutoFit/>
          </a:bodyPr>
          <a:lstStyle/>
          <a:p>
            <a:pPr algn="l">
              <a:lnSpc>
                <a:spcPts val="1694"/>
              </a:lnSpc>
              <a:spcBef>
                <a:spcPct val="0"/>
              </a:spcBef>
            </a:pPr>
            <a:r>
              <a:rPr lang="en-US" sz="1598" spc="-71">
                <a:solidFill>
                  <a:srgbClr val="FFFFFF"/>
                </a:solidFill>
                <a:latin typeface="Cabin"/>
                <a:ea typeface="Cabin"/>
                <a:cs typeface="Cabin"/>
                <a:sym typeface="Cabin"/>
              </a:rPr>
              <a:t>Group 4</a:t>
            </a:r>
          </a:p>
        </p:txBody>
      </p:sp>
      <p:sp>
        <p:nvSpPr>
          <p:cNvPr name="TextBox 7" id="7"/>
          <p:cNvSpPr txBox="true"/>
          <p:nvPr/>
        </p:nvSpPr>
        <p:spPr>
          <a:xfrm rot="0">
            <a:off x="1028700" y="5086676"/>
            <a:ext cx="2549601" cy="449166"/>
          </a:xfrm>
          <a:prstGeom prst="rect">
            <a:avLst/>
          </a:prstGeom>
        </p:spPr>
        <p:txBody>
          <a:bodyPr anchor="t" rtlCol="false" tIns="0" lIns="0" bIns="0" rIns="0">
            <a:spAutoFit/>
          </a:bodyPr>
          <a:lstStyle/>
          <a:p>
            <a:pPr algn="l">
              <a:lnSpc>
                <a:spcPts val="3496"/>
              </a:lnSpc>
              <a:spcBef>
                <a:spcPct val="0"/>
              </a:spcBef>
            </a:pPr>
            <a:r>
              <a:rPr lang="en-US" sz="3298" spc="-148">
                <a:solidFill>
                  <a:srgbClr val="FFFFFF"/>
                </a:solidFill>
                <a:latin typeface="Cabin"/>
                <a:ea typeface="Cabin"/>
                <a:cs typeface="Cabin"/>
                <a:sym typeface="Cabin"/>
              </a:rPr>
              <a:t>Bảng Category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3927"/>
        </a:solidFill>
      </p:bgPr>
    </p:bg>
    <p:spTree>
      <p:nvGrpSpPr>
        <p:cNvPr id="1" name=""/>
        <p:cNvGrpSpPr/>
        <p:nvPr/>
      </p:nvGrpSpPr>
      <p:grpSpPr>
        <a:xfrm>
          <a:off x="0" y="0"/>
          <a:ext cx="0" cy="0"/>
          <a:chOff x="0" y="0"/>
          <a:chExt cx="0" cy="0"/>
        </a:xfrm>
      </p:grpSpPr>
      <p:sp>
        <p:nvSpPr>
          <p:cNvPr name="AutoShape 2" id="2"/>
          <p:cNvSpPr/>
          <p:nvPr/>
        </p:nvSpPr>
        <p:spPr>
          <a:xfrm flipV="true">
            <a:off x="0" y="1023937"/>
            <a:ext cx="18493007" cy="0"/>
          </a:xfrm>
          <a:prstGeom prst="line">
            <a:avLst/>
          </a:prstGeom>
          <a:ln cap="flat" w="9525">
            <a:solidFill>
              <a:srgbClr val="FCFEF1"/>
            </a:solidFill>
            <a:prstDash val="solid"/>
            <a:headEnd type="none" len="sm" w="sm"/>
            <a:tailEnd type="none" len="sm" w="sm"/>
          </a:ln>
        </p:spPr>
      </p:sp>
      <p:sp>
        <p:nvSpPr>
          <p:cNvPr name="Freeform 3" id="3"/>
          <p:cNvSpPr/>
          <p:nvPr/>
        </p:nvSpPr>
        <p:spPr>
          <a:xfrm flipH="false" flipV="false" rot="0">
            <a:off x="15170926" y="-150901"/>
            <a:ext cx="3117074" cy="1522009"/>
          </a:xfrm>
          <a:custGeom>
            <a:avLst/>
            <a:gdLst/>
            <a:ahLst/>
            <a:cxnLst/>
            <a:rect r="r" b="b" t="t" l="l"/>
            <a:pathLst>
              <a:path h="1522009" w="3117074">
                <a:moveTo>
                  <a:pt x="0" y="0"/>
                </a:moveTo>
                <a:lnTo>
                  <a:pt x="3117074" y="0"/>
                </a:lnTo>
                <a:lnTo>
                  <a:pt x="3117074" y="1522009"/>
                </a:lnTo>
                <a:lnTo>
                  <a:pt x="0" y="1522009"/>
                </a:lnTo>
                <a:lnTo>
                  <a:pt x="0" y="0"/>
                </a:lnTo>
                <a:close/>
              </a:path>
            </a:pathLst>
          </a:custGeom>
          <a:blipFill>
            <a:blip r:embed="rId2"/>
            <a:stretch>
              <a:fillRect l="0" t="0" r="0" b="0"/>
            </a:stretch>
          </a:blipFill>
        </p:spPr>
      </p:sp>
      <p:sp>
        <p:nvSpPr>
          <p:cNvPr name="Freeform 4" id="4"/>
          <p:cNvSpPr/>
          <p:nvPr/>
        </p:nvSpPr>
        <p:spPr>
          <a:xfrm flipH="false" flipV="false" rot="0">
            <a:off x="6336009" y="1028700"/>
            <a:ext cx="9883682" cy="9014284"/>
          </a:xfrm>
          <a:custGeom>
            <a:avLst/>
            <a:gdLst/>
            <a:ahLst/>
            <a:cxnLst/>
            <a:rect r="r" b="b" t="t" l="l"/>
            <a:pathLst>
              <a:path h="9014284" w="9883682">
                <a:moveTo>
                  <a:pt x="0" y="0"/>
                </a:moveTo>
                <a:lnTo>
                  <a:pt x="9883682" y="0"/>
                </a:lnTo>
                <a:lnTo>
                  <a:pt x="9883682" y="9014284"/>
                </a:lnTo>
                <a:lnTo>
                  <a:pt x="0" y="9014284"/>
                </a:lnTo>
                <a:lnTo>
                  <a:pt x="0" y="0"/>
                </a:lnTo>
                <a:close/>
              </a:path>
            </a:pathLst>
          </a:custGeom>
          <a:blipFill>
            <a:blip r:embed="rId3"/>
            <a:stretch>
              <a:fillRect l="0" t="0" r="0" b="0"/>
            </a:stretch>
          </a:blipFill>
        </p:spPr>
      </p:sp>
      <p:sp>
        <p:nvSpPr>
          <p:cNvPr name="TextBox 5" id="5"/>
          <p:cNvSpPr txBox="true"/>
          <p:nvPr/>
        </p:nvSpPr>
        <p:spPr>
          <a:xfrm rot="0">
            <a:off x="359471" y="1298133"/>
            <a:ext cx="5523762" cy="1506220"/>
          </a:xfrm>
          <a:prstGeom prst="rect">
            <a:avLst/>
          </a:prstGeom>
        </p:spPr>
        <p:txBody>
          <a:bodyPr anchor="t" rtlCol="false" tIns="0" lIns="0" bIns="0" rIns="0">
            <a:spAutoFit/>
          </a:bodyPr>
          <a:lstStyle/>
          <a:p>
            <a:pPr algn="l">
              <a:lnSpc>
                <a:spcPts val="11659"/>
              </a:lnSpc>
            </a:pPr>
            <a:r>
              <a:rPr lang="en-US" sz="10599" spc="-476">
                <a:solidFill>
                  <a:srgbClr val="FCFEF1"/>
                </a:solidFill>
                <a:latin typeface="Saira ExtraCondensed Medium"/>
                <a:ea typeface="Saira ExtraCondensed Medium"/>
                <a:cs typeface="Saira ExtraCondensed Medium"/>
                <a:sym typeface="Saira ExtraCondensed Medium"/>
              </a:rPr>
              <a:t>Phân tích</a:t>
            </a:r>
          </a:p>
        </p:txBody>
      </p:sp>
      <p:sp>
        <p:nvSpPr>
          <p:cNvPr name="TextBox 6" id="6"/>
          <p:cNvSpPr txBox="true"/>
          <p:nvPr/>
        </p:nvSpPr>
        <p:spPr>
          <a:xfrm rot="0">
            <a:off x="359471" y="447838"/>
            <a:ext cx="894204" cy="218916"/>
          </a:xfrm>
          <a:prstGeom prst="rect">
            <a:avLst/>
          </a:prstGeom>
        </p:spPr>
        <p:txBody>
          <a:bodyPr anchor="t" rtlCol="false" tIns="0" lIns="0" bIns="0" rIns="0">
            <a:spAutoFit/>
          </a:bodyPr>
          <a:lstStyle/>
          <a:p>
            <a:pPr algn="l">
              <a:lnSpc>
                <a:spcPts val="1694"/>
              </a:lnSpc>
              <a:spcBef>
                <a:spcPct val="0"/>
              </a:spcBef>
            </a:pPr>
            <a:r>
              <a:rPr lang="en-US" sz="1598" spc="-71">
                <a:solidFill>
                  <a:srgbClr val="FFFFFF"/>
                </a:solidFill>
                <a:latin typeface="Cabin"/>
                <a:ea typeface="Cabin"/>
                <a:cs typeface="Cabin"/>
                <a:sym typeface="Cabin"/>
              </a:rPr>
              <a:t>Group 4</a:t>
            </a:r>
          </a:p>
        </p:txBody>
      </p:sp>
      <p:sp>
        <p:nvSpPr>
          <p:cNvPr name="TextBox 7" id="7"/>
          <p:cNvSpPr txBox="true"/>
          <p:nvPr/>
        </p:nvSpPr>
        <p:spPr>
          <a:xfrm rot="0">
            <a:off x="1561106" y="5335072"/>
            <a:ext cx="2549601" cy="449166"/>
          </a:xfrm>
          <a:prstGeom prst="rect">
            <a:avLst/>
          </a:prstGeom>
        </p:spPr>
        <p:txBody>
          <a:bodyPr anchor="t" rtlCol="false" tIns="0" lIns="0" bIns="0" rIns="0">
            <a:spAutoFit/>
          </a:bodyPr>
          <a:lstStyle/>
          <a:p>
            <a:pPr algn="l">
              <a:lnSpc>
                <a:spcPts val="3496"/>
              </a:lnSpc>
              <a:spcBef>
                <a:spcPct val="0"/>
              </a:spcBef>
            </a:pPr>
            <a:r>
              <a:rPr lang="en-US" sz="3298" spc="-148">
                <a:solidFill>
                  <a:srgbClr val="FFFFFF"/>
                </a:solidFill>
                <a:latin typeface="Cabin"/>
                <a:ea typeface="Cabin"/>
                <a:cs typeface="Cabin"/>
                <a:sym typeface="Cabin"/>
              </a:rPr>
              <a:t>Bảng Products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3927"/>
        </a:solidFill>
      </p:bgPr>
    </p:bg>
    <p:spTree>
      <p:nvGrpSpPr>
        <p:cNvPr id="1" name=""/>
        <p:cNvGrpSpPr/>
        <p:nvPr/>
      </p:nvGrpSpPr>
      <p:grpSpPr>
        <a:xfrm>
          <a:off x="0" y="0"/>
          <a:ext cx="0" cy="0"/>
          <a:chOff x="0" y="0"/>
          <a:chExt cx="0" cy="0"/>
        </a:xfrm>
      </p:grpSpPr>
      <p:sp>
        <p:nvSpPr>
          <p:cNvPr name="AutoShape 2" id="2"/>
          <p:cNvSpPr/>
          <p:nvPr/>
        </p:nvSpPr>
        <p:spPr>
          <a:xfrm flipV="true">
            <a:off x="0" y="1023937"/>
            <a:ext cx="18493007" cy="0"/>
          </a:xfrm>
          <a:prstGeom prst="line">
            <a:avLst/>
          </a:prstGeom>
          <a:ln cap="flat" w="9525">
            <a:solidFill>
              <a:srgbClr val="FCFEF1"/>
            </a:solidFill>
            <a:prstDash val="solid"/>
            <a:headEnd type="none" len="sm" w="sm"/>
            <a:tailEnd type="none" len="sm" w="sm"/>
          </a:ln>
        </p:spPr>
      </p:sp>
      <p:sp>
        <p:nvSpPr>
          <p:cNvPr name="Freeform 3" id="3"/>
          <p:cNvSpPr/>
          <p:nvPr/>
        </p:nvSpPr>
        <p:spPr>
          <a:xfrm flipH="false" flipV="false" rot="0">
            <a:off x="15170926" y="-150901"/>
            <a:ext cx="3117074" cy="1522009"/>
          </a:xfrm>
          <a:custGeom>
            <a:avLst/>
            <a:gdLst/>
            <a:ahLst/>
            <a:cxnLst/>
            <a:rect r="r" b="b" t="t" l="l"/>
            <a:pathLst>
              <a:path h="1522009" w="3117074">
                <a:moveTo>
                  <a:pt x="0" y="0"/>
                </a:moveTo>
                <a:lnTo>
                  <a:pt x="3117074" y="0"/>
                </a:lnTo>
                <a:lnTo>
                  <a:pt x="3117074" y="1522009"/>
                </a:lnTo>
                <a:lnTo>
                  <a:pt x="0" y="1522009"/>
                </a:lnTo>
                <a:lnTo>
                  <a:pt x="0" y="0"/>
                </a:lnTo>
                <a:close/>
              </a:path>
            </a:pathLst>
          </a:custGeom>
          <a:blipFill>
            <a:blip r:embed="rId2"/>
            <a:stretch>
              <a:fillRect l="0" t="0" r="0" b="0"/>
            </a:stretch>
          </a:blipFill>
        </p:spPr>
      </p:sp>
      <p:sp>
        <p:nvSpPr>
          <p:cNvPr name="Freeform 4" id="4"/>
          <p:cNvSpPr/>
          <p:nvPr/>
        </p:nvSpPr>
        <p:spPr>
          <a:xfrm flipH="false" flipV="false" rot="0">
            <a:off x="6744126" y="2516020"/>
            <a:ext cx="10515174" cy="6039643"/>
          </a:xfrm>
          <a:custGeom>
            <a:avLst/>
            <a:gdLst/>
            <a:ahLst/>
            <a:cxnLst/>
            <a:rect r="r" b="b" t="t" l="l"/>
            <a:pathLst>
              <a:path h="6039643" w="10515174">
                <a:moveTo>
                  <a:pt x="0" y="0"/>
                </a:moveTo>
                <a:lnTo>
                  <a:pt x="10515174" y="0"/>
                </a:lnTo>
                <a:lnTo>
                  <a:pt x="10515174" y="6039644"/>
                </a:lnTo>
                <a:lnTo>
                  <a:pt x="0" y="6039644"/>
                </a:lnTo>
                <a:lnTo>
                  <a:pt x="0" y="0"/>
                </a:lnTo>
                <a:close/>
              </a:path>
            </a:pathLst>
          </a:custGeom>
          <a:blipFill>
            <a:blip r:embed="rId3"/>
            <a:stretch>
              <a:fillRect l="0" t="0" r="0" b="0"/>
            </a:stretch>
          </a:blipFill>
        </p:spPr>
      </p:sp>
      <p:sp>
        <p:nvSpPr>
          <p:cNvPr name="TextBox 5" id="5"/>
          <p:cNvSpPr txBox="true"/>
          <p:nvPr/>
        </p:nvSpPr>
        <p:spPr>
          <a:xfrm rot="0">
            <a:off x="359471" y="1298133"/>
            <a:ext cx="5523762" cy="1506220"/>
          </a:xfrm>
          <a:prstGeom prst="rect">
            <a:avLst/>
          </a:prstGeom>
        </p:spPr>
        <p:txBody>
          <a:bodyPr anchor="t" rtlCol="false" tIns="0" lIns="0" bIns="0" rIns="0">
            <a:spAutoFit/>
          </a:bodyPr>
          <a:lstStyle/>
          <a:p>
            <a:pPr algn="l">
              <a:lnSpc>
                <a:spcPts val="11659"/>
              </a:lnSpc>
            </a:pPr>
            <a:r>
              <a:rPr lang="en-US" sz="10599" spc="-476">
                <a:solidFill>
                  <a:srgbClr val="FCFEF1"/>
                </a:solidFill>
                <a:latin typeface="Saira ExtraCondensed Medium"/>
                <a:ea typeface="Saira ExtraCondensed Medium"/>
                <a:cs typeface="Saira ExtraCondensed Medium"/>
                <a:sym typeface="Saira ExtraCondensed Medium"/>
              </a:rPr>
              <a:t>Phân tích</a:t>
            </a:r>
          </a:p>
        </p:txBody>
      </p:sp>
      <p:sp>
        <p:nvSpPr>
          <p:cNvPr name="TextBox 6" id="6"/>
          <p:cNvSpPr txBox="true"/>
          <p:nvPr/>
        </p:nvSpPr>
        <p:spPr>
          <a:xfrm rot="0">
            <a:off x="359471" y="447838"/>
            <a:ext cx="894204" cy="218916"/>
          </a:xfrm>
          <a:prstGeom prst="rect">
            <a:avLst/>
          </a:prstGeom>
        </p:spPr>
        <p:txBody>
          <a:bodyPr anchor="t" rtlCol="false" tIns="0" lIns="0" bIns="0" rIns="0">
            <a:spAutoFit/>
          </a:bodyPr>
          <a:lstStyle/>
          <a:p>
            <a:pPr algn="l">
              <a:lnSpc>
                <a:spcPts val="1694"/>
              </a:lnSpc>
              <a:spcBef>
                <a:spcPct val="0"/>
              </a:spcBef>
            </a:pPr>
            <a:r>
              <a:rPr lang="en-US" sz="1598" spc="-71">
                <a:solidFill>
                  <a:srgbClr val="FFFFFF"/>
                </a:solidFill>
                <a:latin typeface="Cabin"/>
                <a:ea typeface="Cabin"/>
                <a:cs typeface="Cabin"/>
                <a:sym typeface="Cabin"/>
              </a:rPr>
              <a:t>Group 4</a:t>
            </a:r>
          </a:p>
        </p:txBody>
      </p:sp>
      <p:sp>
        <p:nvSpPr>
          <p:cNvPr name="TextBox 7" id="7"/>
          <p:cNvSpPr txBox="true"/>
          <p:nvPr/>
        </p:nvSpPr>
        <p:spPr>
          <a:xfrm rot="0">
            <a:off x="1253675" y="4942729"/>
            <a:ext cx="2833383" cy="449166"/>
          </a:xfrm>
          <a:prstGeom prst="rect">
            <a:avLst/>
          </a:prstGeom>
        </p:spPr>
        <p:txBody>
          <a:bodyPr anchor="t" rtlCol="false" tIns="0" lIns="0" bIns="0" rIns="0">
            <a:spAutoFit/>
          </a:bodyPr>
          <a:lstStyle/>
          <a:p>
            <a:pPr algn="l">
              <a:lnSpc>
                <a:spcPts val="3496"/>
              </a:lnSpc>
              <a:spcBef>
                <a:spcPct val="0"/>
              </a:spcBef>
            </a:pPr>
            <a:r>
              <a:rPr lang="en-US" sz="3298" spc="-148">
                <a:solidFill>
                  <a:srgbClr val="FFFFFF"/>
                </a:solidFill>
                <a:latin typeface="Cabin"/>
                <a:ea typeface="Cabin"/>
                <a:cs typeface="Cabin"/>
                <a:sym typeface="Cabin"/>
              </a:rPr>
              <a:t>Bảng Người dùng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3927"/>
        </a:solidFill>
      </p:bgPr>
    </p:bg>
    <p:spTree>
      <p:nvGrpSpPr>
        <p:cNvPr id="1" name=""/>
        <p:cNvGrpSpPr/>
        <p:nvPr/>
      </p:nvGrpSpPr>
      <p:grpSpPr>
        <a:xfrm>
          <a:off x="0" y="0"/>
          <a:ext cx="0" cy="0"/>
          <a:chOff x="0" y="0"/>
          <a:chExt cx="0" cy="0"/>
        </a:xfrm>
      </p:grpSpPr>
      <p:sp>
        <p:nvSpPr>
          <p:cNvPr name="AutoShape 2" id="2"/>
          <p:cNvSpPr/>
          <p:nvPr/>
        </p:nvSpPr>
        <p:spPr>
          <a:xfrm flipV="true">
            <a:off x="0" y="1023937"/>
            <a:ext cx="18493007" cy="0"/>
          </a:xfrm>
          <a:prstGeom prst="line">
            <a:avLst/>
          </a:prstGeom>
          <a:ln cap="flat" w="9525">
            <a:solidFill>
              <a:srgbClr val="FCFEF1"/>
            </a:solidFill>
            <a:prstDash val="solid"/>
            <a:headEnd type="none" len="sm" w="sm"/>
            <a:tailEnd type="none" len="sm" w="sm"/>
          </a:ln>
        </p:spPr>
      </p:sp>
      <p:sp>
        <p:nvSpPr>
          <p:cNvPr name="Freeform 3" id="3"/>
          <p:cNvSpPr/>
          <p:nvPr/>
        </p:nvSpPr>
        <p:spPr>
          <a:xfrm flipH="false" flipV="false" rot="0">
            <a:off x="15170926" y="-150901"/>
            <a:ext cx="3117074" cy="1522009"/>
          </a:xfrm>
          <a:custGeom>
            <a:avLst/>
            <a:gdLst/>
            <a:ahLst/>
            <a:cxnLst/>
            <a:rect r="r" b="b" t="t" l="l"/>
            <a:pathLst>
              <a:path h="1522009" w="3117074">
                <a:moveTo>
                  <a:pt x="0" y="0"/>
                </a:moveTo>
                <a:lnTo>
                  <a:pt x="3117074" y="0"/>
                </a:lnTo>
                <a:lnTo>
                  <a:pt x="3117074" y="1522009"/>
                </a:lnTo>
                <a:lnTo>
                  <a:pt x="0" y="1522009"/>
                </a:lnTo>
                <a:lnTo>
                  <a:pt x="0" y="0"/>
                </a:lnTo>
                <a:close/>
              </a:path>
            </a:pathLst>
          </a:custGeom>
          <a:blipFill>
            <a:blip r:embed="rId2"/>
            <a:stretch>
              <a:fillRect l="0" t="0" r="0" b="0"/>
            </a:stretch>
          </a:blipFill>
        </p:spPr>
      </p:sp>
      <p:sp>
        <p:nvSpPr>
          <p:cNvPr name="Freeform 4" id="4"/>
          <p:cNvSpPr/>
          <p:nvPr/>
        </p:nvSpPr>
        <p:spPr>
          <a:xfrm flipH="false" flipV="false" rot="0">
            <a:off x="7424423" y="1028700"/>
            <a:ext cx="9305040" cy="9263063"/>
          </a:xfrm>
          <a:custGeom>
            <a:avLst/>
            <a:gdLst/>
            <a:ahLst/>
            <a:cxnLst/>
            <a:rect r="r" b="b" t="t" l="l"/>
            <a:pathLst>
              <a:path h="9263063" w="9305040">
                <a:moveTo>
                  <a:pt x="0" y="0"/>
                </a:moveTo>
                <a:lnTo>
                  <a:pt x="9305040" y="0"/>
                </a:lnTo>
                <a:lnTo>
                  <a:pt x="9305040" y="9263063"/>
                </a:lnTo>
                <a:lnTo>
                  <a:pt x="0" y="9263063"/>
                </a:lnTo>
                <a:lnTo>
                  <a:pt x="0" y="0"/>
                </a:lnTo>
                <a:close/>
              </a:path>
            </a:pathLst>
          </a:custGeom>
          <a:blipFill>
            <a:blip r:embed="rId3"/>
            <a:stretch>
              <a:fillRect l="0" t="0" r="0" b="0"/>
            </a:stretch>
          </a:blipFill>
        </p:spPr>
      </p:sp>
      <p:sp>
        <p:nvSpPr>
          <p:cNvPr name="TextBox 5" id="5"/>
          <p:cNvSpPr txBox="true"/>
          <p:nvPr/>
        </p:nvSpPr>
        <p:spPr>
          <a:xfrm rot="0">
            <a:off x="359471" y="1298133"/>
            <a:ext cx="5523762" cy="1506220"/>
          </a:xfrm>
          <a:prstGeom prst="rect">
            <a:avLst/>
          </a:prstGeom>
        </p:spPr>
        <p:txBody>
          <a:bodyPr anchor="t" rtlCol="false" tIns="0" lIns="0" bIns="0" rIns="0">
            <a:spAutoFit/>
          </a:bodyPr>
          <a:lstStyle/>
          <a:p>
            <a:pPr algn="l">
              <a:lnSpc>
                <a:spcPts val="11659"/>
              </a:lnSpc>
            </a:pPr>
            <a:r>
              <a:rPr lang="en-US" sz="10599" spc="-476">
                <a:solidFill>
                  <a:srgbClr val="FCFEF1"/>
                </a:solidFill>
                <a:latin typeface="Saira ExtraCondensed Medium"/>
                <a:ea typeface="Saira ExtraCondensed Medium"/>
                <a:cs typeface="Saira ExtraCondensed Medium"/>
                <a:sym typeface="Saira ExtraCondensed Medium"/>
              </a:rPr>
              <a:t>Phân tích</a:t>
            </a:r>
          </a:p>
        </p:txBody>
      </p:sp>
      <p:sp>
        <p:nvSpPr>
          <p:cNvPr name="TextBox 6" id="6"/>
          <p:cNvSpPr txBox="true"/>
          <p:nvPr/>
        </p:nvSpPr>
        <p:spPr>
          <a:xfrm rot="0">
            <a:off x="359471" y="447838"/>
            <a:ext cx="894204" cy="218916"/>
          </a:xfrm>
          <a:prstGeom prst="rect">
            <a:avLst/>
          </a:prstGeom>
        </p:spPr>
        <p:txBody>
          <a:bodyPr anchor="t" rtlCol="false" tIns="0" lIns="0" bIns="0" rIns="0">
            <a:spAutoFit/>
          </a:bodyPr>
          <a:lstStyle/>
          <a:p>
            <a:pPr algn="l">
              <a:lnSpc>
                <a:spcPts val="1694"/>
              </a:lnSpc>
              <a:spcBef>
                <a:spcPct val="0"/>
              </a:spcBef>
            </a:pPr>
            <a:r>
              <a:rPr lang="en-US" sz="1598" spc="-71">
                <a:solidFill>
                  <a:srgbClr val="FFFFFF"/>
                </a:solidFill>
                <a:latin typeface="Cabin"/>
                <a:ea typeface="Cabin"/>
                <a:cs typeface="Cabin"/>
                <a:sym typeface="Cabin"/>
              </a:rPr>
              <a:t>Group 4</a:t>
            </a:r>
          </a:p>
        </p:txBody>
      </p:sp>
      <p:sp>
        <p:nvSpPr>
          <p:cNvPr name="TextBox 7" id="7"/>
          <p:cNvSpPr txBox="true"/>
          <p:nvPr/>
        </p:nvSpPr>
        <p:spPr>
          <a:xfrm rot="0">
            <a:off x="1561106" y="5335072"/>
            <a:ext cx="2549601" cy="449166"/>
          </a:xfrm>
          <a:prstGeom prst="rect">
            <a:avLst/>
          </a:prstGeom>
        </p:spPr>
        <p:txBody>
          <a:bodyPr anchor="t" rtlCol="false" tIns="0" lIns="0" bIns="0" rIns="0">
            <a:spAutoFit/>
          </a:bodyPr>
          <a:lstStyle/>
          <a:p>
            <a:pPr algn="l">
              <a:lnSpc>
                <a:spcPts val="3496"/>
              </a:lnSpc>
              <a:spcBef>
                <a:spcPct val="0"/>
              </a:spcBef>
            </a:pPr>
            <a:r>
              <a:rPr lang="en-US" sz="3298" spc="-148">
                <a:solidFill>
                  <a:srgbClr val="FFFFFF"/>
                </a:solidFill>
                <a:latin typeface="Cabin"/>
                <a:ea typeface="Cabin"/>
                <a:cs typeface="Cabin"/>
                <a:sym typeface="Cabin"/>
              </a:rPr>
              <a:t>Bảng giỏ hàng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DAGM0CZMVyE</dc:identifier>
  <dcterms:modified xsi:type="dcterms:W3CDTF">2011-08-01T06:04:30Z</dcterms:modified>
  <cp:revision>1</cp:revision>
  <dc:title>T PS32354 – Huỳnh Trần Tuấn Kiệt PS32293 – Phạm Minh Tuấn PS28044 – Phan Đức Tiến PS27765 – Nguyễn Ngọc Chiến PS31921 – Trịnh Văn Trường PS35865 – Trương Minh Hoàng</dc:title>
</cp:coreProperties>
</file>